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80" r:id="rId2"/>
    <p:sldId id="278" r:id="rId3"/>
    <p:sldId id="279"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4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0832A9-477E-4A45-9E8E-8606E7760230}" type="doc">
      <dgm:prSet loTypeId="urn:microsoft.com/office/officeart/2009/3/layout/StepUpProcess" loCatId="process" qsTypeId="urn:microsoft.com/office/officeart/2005/8/quickstyle/simple1" qsCatId="simple" csTypeId="urn:microsoft.com/office/officeart/2005/8/colors/colorful1" csCatId="colorful" phldr="1"/>
      <dgm:spPr/>
      <dgm:t>
        <a:bodyPr/>
        <a:lstStyle/>
        <a:p>
          <a:endParaRPr lang="el-GR"/>
        </a:p>
      </dgm:t>
    </dgm:pt>
    <dgm:pt modelId="{0B295D8B-BB1C-4452-B32C-D1E3E2E6DF48}">
      <dgm:prSet phldrT="[Κείμενο]" custT="1"/>
      <dgm:spPr/>
      <dgm:t>
        <a:bodyPr/>
        <a:lstStyle/>
        <a:p>
          <a:pPr>
            <a:lnSpc>
              <a:spcPct val="150000"/>
            </a:lnSpc>
            <a:spcAft>
              <a:spcPts val="0"/>
            </a:spcAft>
          </a:pPr>
          <a:r>
            <a:rPr lang="el-GR" sz="1400" b="1" dirty="0">
              <a:latin typeface="Bookman Old Style" panose="02050604050505020204" pitchFamily="18" charset="0"/>
            </a:rPr>
            <a:t>Υποβολή φακέλου Α </a:t>
          </a:r>
          <a:r>
            <a:rPr lang="el-GR" sz="1400" b="1" dirty="0">
              <a:solidFill>
                <a:srgbClr val="FF0000"/>
              </a:solidFill>
              <a:latin typeface="Bookman Old Style" panose="02050604050505020204" pitchFamily="18" charset="0"/>
            </a:rPr>
            <a:t>22/2/2023</a:t>
          </a:r>
        </a:p>
      </dgm:t>
    </dgm:pt>
    <dgm:pt modelId="{D1C50701-F3AF-4AE1-B81A-F62AB9FA16F2}" type="parTrans" cxnId="{9C72FBE5-E842-44D2-ADA1-A99DFA0F25F6}">
      <dgm:prSet/>
      <dgm:spPr/>
      <dgm:t>
        <a:bodyPr/>
        <a:lstStyle/>
        <a:p>
          <a:pPr>
            <a:lnSpc>
              <a:spcPct val="150000"/>
            </a:lnSpc>
          </a:pPr>
          <a:endParaRPr lang="el-GR" sz="1400" b="1">
            <a:latin typeface="Bookman Old Style" panose="02050604050505020204" pitchFamily="18" charset="0"/>
          </a:endParaRPr>
        </a:p>
      </dgm:t>
    </dgm:pt>
    <dgm:pt modelId="{3143A78C-9A21-4AB2-8743-42482FFC935E}" type="sibTrans" cxnId="{9C72FBE5-E842-44D2-ADA1-A99DFA0F25F6}">
      <dgm:prSet/>
      <dgm:spPr/>
      <dgm:t>
        <a:bodyPr/>
        <a:lstStyle/>
        <a:p>
          <a:pPr>
            <a:lnSpc>
              <a:spcPct val="150000"/>
            </a:lnSpc>
          </a:pPr>
          <a:endParaRPr lang="el-GR" sz="1400" b="1">
            <a:latin typeface="Bookman Old Style" panose="02050604050505020204" pitchFamily="18" charset="0"/>
          </a:endParaRPr>
        </a:p>
      </dgm:t>
    </dgm:pt>
    <dgm:pt modelId="{DD8B5526-2BEA-45B6-BE1D-24CFD8384987}">
      <dgm:prSet phldrT="[Κείμενο]" custT="1"/>
      <dgm:spPr/>
      <dgm:t>
        <a:bodyPr/>
        <a:lstStyle/>
        <a:p>
          <a:pPr>
            <a:lnSpc>
              <a:spcPct val="150000"/>
            </a:lnSpc>
          </a:pPr>
          <a:r>
            <a:rPr lang="el-GR" sz="1400" b="1">
              <a:latin typeface="Bookman Old Style" panose="02050604050505020204" pitchFamily="18" charset="0"/>
            </a:rPr>
            <a:t>Έλεγχος κριτηρίων </a:t>
          </a:r>
          <a:r>
            <a:rPr lang="en-US" sz="1400" b="1">
              <a:latin typeface="Bookman Old Style" panose="02050604050505020204" pitchFamily="18" charset="0"/>
            </a:rPr>
            <a:t>on-off</a:t>
          </a:r>
          <a:endParaRPr lang="el-GR" sz="1400" b="1">
            <a:latin typeface="Bookman Old Style" panose="02050604050505020204" pitchFamily="18" charset="0"/>
          </a:endParaRPr>
        </a:p>
      </dgm:t>
    </dgm:pt>
    <dgm:pt modelId="{2BBDA3DF-564E-4207-BABE-D91F6EE2F0B3}" type="parTrans" cxnId="{8B4D88AF-63BB-428C-AAD0-529B8F425569}">
      <dgm:prSet/>
      <dgm:spPr/>
      <dgm:t>
        <a:bodyPr/>
        <a:lstStyle/>
        <a:p>
          <a:pPr>
            <a:lnSpc>
              <a:spcPct val="150000"/>
            </a:lnSpc>
          </a:pPr>
          <a:endParaRPr lang="el-GR" sz="1400" b="1">
            <a:latin typeface="Bookman Old Style" panose="02050604050505020204" pitchFamily="18" charset="0"/>
          </a:endParaRPr>
        </a:p>
      </dgm:t>
    </dgm:pt>
    <dgm:pt modelId="{DEA83AC5-DBD3-44BE-B2F7-7E1733607365}" type="sibTrans" cxnId="{8B4D88AF-63BB-428C-AAD0-529B8F425569}">
      <dgm:prSet/>
      <dgm:spPr/>
      <dgm:t>
        <a:bodyPr/>
        <a:lstStyle/>
        <a:p>
          <a:pPr>
            <a:lnSpc>
              <a:spcPct val="150000"/>
            </a:lnSpc>
          </a:pPr>
          <a:endParaRPr lang="el-GR" sz="1400" b="1">
            <a:latin typeface="Bookman Old Style" panose="02050604050505020204" pitchFamily="18" charset="0"/>
          </a:endParaRPr>
        </a:p>
      </dgm:t>
    </dgm:pt>
    <dgm:pt modelId="{542D37DD-950C-4A7D-B682-0092309FDA38}">
      <dgm:prSet phldrT="[Κείμενο]" custT="1"/>
      <dgm:spPr/>
      <dgm:t>
        <a:bodyPr/>
        <a:lstStyle/>
        <a:p>
          <a:pPr>
            <a:lnSpc>
              <a:spcPct val="150000"/>
            </a:lnSpc>
          </a:pPr>
          <a:r>
            <a:rPr lang="el-GR" sz="1400" b="1" dirty="0">
              <a:latin typeface="Bookman Old Style" panose="02050604050505020204" pitchFamily="18" charset="0"/>
            </a:rPr>
            <a:t>Υποβολή φακέλου Β </a:t>
          </a:r>
          <a:r>
            <a:rPr lang="el-GR" sz="1400" b="1" dirty="0">
              <a:solidFill>
                <a:srgbClr val="FF0000"/>
              </a:solidFill>
              <a:latin typeface="Bookman Old Style" panose="02050604050505020204" pitchFamily="18" charset="0"/>
            </a:rPr>
            <a:t>12/4/2023</a:t>
          </a:r>
        </a:p>
      </dgm:t>
    </dgm:pt>
    <dgm:pt modelId="{E23243F0-35A3-4D57-A3A1-38B7290FE786}" type="parTrans" cxnId="{C6B5DD25-A79B-4E9A-B3E2-DEC4D7C5848A}">
      <dgm:prSet/>
      <dgm:spPr/>
      <dgm:t>
        <a:bodyPr/>
        <a:lstStyle/>
        <a:p>
          <a:pPr>
            <a:lnSpc>
              <a:spcPct val="150000"/>
            </a:lnSpc>
          </a:pPr>
          <a:endParaRPr lang="el-GR" sz="1400" b="1">
            <a:latin typeface="Bookman Old Style" panose="02050604050505020204" pitchFamily="18" charset="0"/>
          </a:endParaRPr>
        </a:p>
      </dgm:t>
    </dgm:pt>
    <dgm:pt modelId="{9733B3C9-31BA-43E4-978E-6214E1F2995A}" type="sibTrans" cxnId="{C6B5DD25-A79B-4E9A-B3E2-DEC4D7C5848A}">
      <dgm:prSet/>
      <dgm:spPr/>
      <dgm:t>
        <a:bodyPr/>
        <a:lstStyle/>
        <a:p>
          <a:pPr>
            <a:lnSpc>
              <a:spcPct val="150000"/>
            </a:lnSpc>
          </a:pPr>
          <a:endParaRPr lang="el-GR" sz="1400" b="1">
            <a:latin typeface="Bookman Old Style" panose="02050604050505020204" pitchFamily="18" charset="0"/>
          </a:endParaRPr>
        </a:p>
      </dgm:t>
    </dgm:pt>
    <dgm:pt modelId="{B877C6D3-F0E5-4094-8A03-7A21C8DC719A}">
      <dgm:prSet phldrT="[Κείμενο]" custT="1"/>
      <dgm:spPr/>
      <dgm:t>
        <a:bodyPr/>
        <a:lstStyle/>
        <a:p>
          <a:pPr>
            <a:lnSpc>
              <a:spcPct val="150000"/>
            </a:lnSpc>
          </a:pPr>
          <a:r>
            <a:rPr lang="el-GR" sz="1400" b="1">
              <a:latin typeface="Bookman Old Style" panose="02050604050505020204" pitchFamily="18" charset="0"/>
            </a:rPr>
            <a:t>Έλεγχος κριτηρίων </a:t>
          </a:r>
          <a:r>
            <a:rPr lang="en-US" sz="1400" b="1">
              <a:latin typeface="Bookman Old Style" panose="02050604050505020204" pitchFamily="18" charset="0"/>
            </a:rPr>
            <a:t>on-off</a:t>
          </a:r>
          <a:endParaRPr lang="el-GR" sz="1400" b="1">
            <a:latin typeface="Bookman Old Style" panose="02050604050505020204" pitchFamily="18" charset="0"/>
          </a:endParaRPr>
        </a:p>
      </dgm:t>
    </dgm:pt>
    <dgm:pt modelId="{25BC6E58-26C2-4B0C-A5DB-18E58072D2EF}" type="parTrans" cxnId="{CA6DE762-8391-4404-8DFA-A32141FB2C1C}">
      <dgm:prSet/>
      <dgm:spPr/>
      <dgm:t>
        <a:bodyPr/>
        <a:lstStyle/>
        <a:p>
          <a:pPr>
            <a:lnSpc>
              <a:spcPct val="150000"/>
            </a:lnSpc>
          </a:pPr>
          <a:endParaRPr lang="el-GR" sz="1400" b="1">
            <a:latin typeface="Bookman Old Style" panose="02050604050505020204" pitchFamily="18" charset="0"/>
          </a:endParaRPr>
        </a:p>
      </dgm:t>
    </dgm:pt>
    <dgm:pt modelId="{F052E83B-893B-4259-929A-4F0F3298BC07}" type="sibTrans" cxnId="{CA6DE762-8391-4404-8DFA-A32141FB2C1C}">
      <dgm:prSet/>
      <dgm:spPr/>
      <dgm:t>
        <a:bodyPr/>
        <a:lstStyle/>
        <a:p>
          <a:pPr>
            <a:lnSpc>
              <a:spcPct val="150000"/>
            </a:lnSpc>
          </a:pPr>
          <a:endParaRPr lang="el-GR" sz="1400" b="1">
            <a:latin typeface="Bookman Old Style" panose="02050604050505020204" pitchFamily="18" charset="0"/>
          </a:endParaRPr>
        </a:p>
      </dgm:t>
    </dgm:pt>
    <dgm:pt modelId="{54485739-68A5-4903-B574-7B0E3D2D8EF1}">
      <dgm:prSet phldrT="[Κείμενο]" custT="1"/>
      <dgm:spPr/>
      <dgm:t>
        <a:bodyPr/>
        <a:lstStyle/>
        <a:p>
          <a:pPr>
            <a:lnSpc>
              <a:spcPct val="150000"/>
            </a:lnSpc>
          </a:pPr>
          <a:r>
            <a:rPr lang="el-GR" sz="1400" b="1" dirty="0">
              <a:latin typeface="Bookman Old Style" panose="02050604050505020204" pitchFamily="18" charset="0"/>
            </a:rPr>
            <a:t>Βαθμολογία</a:t>
          </a:r>
        </a:p>
      </dgm:t>
    </dgm:pt>
    <dgm:pt modelId="{F0B35F41-A4FB-4CCC-8870-C32C35E2636B}" type="parTrans" cxnId="{3FB084B6-8655-47AE-8D41-0CD43AD8B358}">
      <dgm:prSet/>
      <dgm:spPr/>
      <dgm:t>
        <a:bodyPr/>
        <a:lstStyle/>
        <a:p>
          <a:pPr>
            <a:lnSpc>
              <a:spcPct val="150000"/>
            </a:lnSpc>
          </a:pPr>
          <a:endParaRPr lang="el-GR" sz="1400" b="1">
            <a:latin typeface="Bookman Old Style" panose="02050604050505020204" pitchFamily="18" charset="0"/>
          </a:endParaRPr>
        </a:p>
      </dgm:t>
    </dgm:pt>
    <dgm:pt modelId="{6E8F70DE-B471-49DF-8024-00CFB2E590DF}" type="sibTrans" cxnId="{3FB084B6-8655-47AE-8D41-0CD43AD8B358}">
      <dgm:prSet/>
      <dgm:spPr/>
      <dgm:t>
        <a:bodyPr/>
        <a:lstStyle/>
        <a:p>
          <a:pPr>
            <a:lnSpc>
              <a:spcPct val="150000"/>
            </a:lnSpc>
          </a:pPr>
          <a:endParaRPr lang="el-GR" sz="1400" b="1">
            <a:latin typeface="Bookman Old Style" panose="02050604050505020204" pitchFamily="18" charset="0"/>
          </a:endParaRPr>
        </a:p>
      </dgm:t>
    </dgm:pt>
    <dgm:pt modelId="{87B7606A-BD8E-4E78-8D22-6DC46B1F06D7}">
      <dgm:prSet phldrT="[Κείμενο]" custT="1"/>
      <dgm:spPr/>
      <dgm:t>
        <a:bodyPr/>
        <a:lstStyle/>
        <a:p>
          <a:pPr>
            <a:lnSpc>
              <a:spcPct val="150000"/>
            </a:lnSpc>
          </a:pPr>
          <a:r>
            <a:rPr lang="el-GR" sz="1400" b="1">
              <a:latin typeface="Bookman Old Style" panose="02050604050505020204" pitchFamily="18" charset="0"/>
            </a:rPr>
            <a:t>Απόφαση έγκρισης</a:t>
          </a:r>
        </a:p>
      </dgm:t>
    </dgm:pt>
    <dgm:pt modelId="{1719A21D-BD27-4428-A746-7B29EF34F341}" type="parTrans" cxnId="{4667E6D3-5BCC-46AA-AFCE-1646BBA1613C}">
      <dgm:prSet/>
      <dgm:spPr/>
      <dgm:t>
        <a:bodyPr/>
        <a:lstStyle/>
        <a:p>
          <a:pPr>
            <a:lnSpc>
              <a:spcPct val="150000"/>
            </a:lnSpc>
          </a:pPr>
          <a:endParaRPr lang="el-GR" sz="1400" b="1">
            <a:latin typeface="Bookman Old Style" panose="02050604050505020204" pitchFamily="18" charset="0"/>
          </a:endParaRPr>
        </a:p>
      </dgm:t>
    </dgm:pt>
    <dgm:pt modelId="{4FD8ADA4-0A30-4FDE-B432-116C7A14A6BD}" type="sibTrans" cxnId="{4667E6D3-5BCC-46AA-AFCE-1646BBA1613C}">
      <dgm:prSet/>
      <dgm:spPr/>
      <dgm:t>
        <a:bodyPr/>
        <a:lstStyle/>
        <a:p>
          <a:pPr>
            <a:lnSpc>
              <a:spcPct val="150000"/>
            </a:lnSpc>
          </a:pPr>
          <a:endParaRPr lang="el-GR" sz="1400" b="1">
            <a:latin typeface="Bookman Old Style" panose="02050604050505020204" pitchFamily="18" charset="0"/>
          </a:endParaRPr>
        </a:p>
      </dgm:t>
    </dgm:pt>
    <dgm:pt modelId="{DB3F0045-7B6C-4C89-ADC7-93D50F406B25}" type="pres">
      <dgm:prSet presAssocID="{570832A9-477E-4A45-9E8E-8606E7760230}" presName="rootnode" presStyleCnt="0">
        <dgm:presLayoutVars>
          <dgm:chMax/>
          <dgm:chPref/>
          <dgm:dir/>
          <dgm:animLvl val="lvl"/>
        </dgm:presLayoutVars>
      </dgm:prSet>
      <dgm:spPr/>
    </dgm:pt>
    <dgm:pt modelId="{2A551C20-9BC6-41E4-AE08-421B70FAA032}" type="pres">
      <dgm:prSet presAssocID="{0B295D8B-BB1C-4452-B32C-D1E3E2E6DF48}" presName="composite" presStyleCnt="0"/>
      <dgm:spPr/>
    </dgm:pt>
    <dgm:pt modelId="{7C4E4A16-7CFB-4F12-BF88-2DBC8067703B}" type="pres">
      <dgm:prSet presAssocID="{0B295D8B-BB1C-4452-B32C-D1E3E2E6DF48}" presName="LShape" presStyleLbl="alignNode1" presStyleIdx="0" presStyleCnt="11"/>
      <dgm:spPr/>
    </dgm:pt>
    <dgm:pt modelId="{FFF3C00E-51CD-4ED5-A631-2DF0E514536A}" type="pres">
      <dgm:prSet presAssocID="{0B295D8B-BB1C-4452-B32C-D1E3E2E6DF48}" presName="ParentText" presStyleLbl="revTx" presStyleIdx="0" presStyleCnt="6">
        <dgm:presLayoutVars>
          <dgm:chMax val="0"/>
          <dgm:chPref val="0"/>
          <dgm:bulletEnabled val="1"/>
        </dgm:presLayoutVars>
      </dgm:prSet>
      <dgm:spPr/>
    </dgm:pt>
    <dgm:pt modelId="{00E98C4C-2464-4B37-A3A8-DA822C4E36CB}" type="pres">
      <dgm:prSet presAssocID="{0B295D8B-BB1C-4452-B32C-D1E3E2E6DF48}" presName="Triangle" presStyleLbl="alignNode1" presStyleIdx="1" presStyleCnt="11"/>
      <dgm:spPr/>
    </dgm:pt>
    <dgm:pt modelId="{02165646-BC5A-47B6-9697-4EE9DD69A495}" type="pres">
      <dgm:prSet presAssocID="{3143A78C-9A21-4AB2-8743-42482FFC935E}" presName="sibTrans" presStyleCnt="0"/>
      <dgm:spPr/>
    </dgm:pt>
    <dgm:pt modelId="{B26E79E0-26BE-4499-9BD6-9CFE38EC1561}" type="pres">
      <dgm:prSet presAssocID="{3143A78C-9A21-4AB2-8743-42482FFC935E}" presName="space" presStyleCnt="0"/>
      <dgm:spPr/>
    </dgm:pt>
    <dgm:pt modelId="{F5A1A1C6-B483-4CF7-A174-5DDFBB572D17}" type="pres">
      <dgm:prSet presAssocID="{DD8B5526-2BEA-45B6-BE1D-24CFD8384987}" presName="composite" presStyleCnt="0"/>
      <dgm:spPr/>
    </dgm:pt>
    <dgm:pt modelId="{BFDE0C3B-3735-4B04-92AF-1DD96356A151}" type="pres">
      <dgm:prSet presAssocID="{DD8B5526-2BEA-45B6-BE1D-24CFD8384987}" presName="LShape" presStyleLbl="alignNode1" presStyleIdx="2" presStyleCnt="11"/>
      <dgm:spPr/>
    </dgm:pt>
    <dgm:pt modelId="{A0160425-3326-4D91-93D4-51BD32CBF609}" type="pres">
      <dgm:prSet presAssocID="{DD8B5526-2BEA-45B6-BE1D-24CFD8384987}" presName="ParentText" presStyleLbl="revTx" presStyleIdx="1" presStyleCnt="6">
        <dgm:presLayoutVars>
          <dgm:chMax val="0"/>
          <dgm:chPref val="0"/>
          <dgm:bulletEnabled val="1"/>
        </dgm:presLayoutVars>
      </dgm:prSet>
      <dgm:spPr/>
    </dgm:pt>
    <dgm:pt modelId="{A60A73B6-804F-443F-9AF9-83CD6B127638}" type="pres">
      <dgm:prSet presAssocID="{DD8B5526-2BEA-45B6-BE1D-24CFD8384987}" presName="Triangle" presStyleLbl="alignNode1" presStyleIdx="3" presStyleCnt="11"/>
      <dgm:spPr/>
    </dgm:pt>
    <dgm:pt modelId="{59BEB744-8361-4708-A03E-3D58630898E5}" type="pres">
      <dgm:prSet presAssocID="{DEA83AC5-DBD3-44BE-B2F7-7E1733607365}" presName="sibTrans" presStyleCnt="0"/>
      <dgm:spPr/>
    </dgm:pt>
    <dgm:pt modelId="{3C62CCA2-38C7-4D4B-9FCE-4186DF5FB1B1}" type="pres">
      <dgm:prSet presAssocID="{DEA83AC5-DBD3-44BE-B2F7-7E1733607365}" presName="space" presStyleCnt="0"/>
      <dgm:spPr/>
    </dgm:pt>
    <dgm:pt modelId="{AE8EE8A0-DAF3-45F5-B1FD-67D198C09107}" type="pres">
      <dgm:prSet presAssocID="{542D37DD-950C-4A7D-B682-0092309FDA38}" presName="composite" presStyleCnt="0"/>
      <dgm:spPr/>
    </dgm:pt>
    <dgm:pt modelId="{1D84D862-B5F9-4ECB-BFD1-8328B8D81534}" type="pres">
      <dgm:prSet presAssocID="{542D37DD-950C-4A7D-B682-0092309FDA38}" presName="LShape" presStyleLbl="alignNode1" presStyleIdx="4" presStyleCnt="11"/>
      <dgm:spPr/>
    </dgm:pt>
    <dgm:pt modelId="{4AFA6E17-B75C-40D6-8227-D09CC9A58D3D}" type="pres">
      <dgm:prSet presAssocID="{542D37DD-950C-4A7D-B682-0092309FDA38}" presName="ParentText" presStyleLbl="revTx" presStyleIdx="2" presStyleCnt="6">
        <dgm:presLayoutVars>
          <dgm:chMax val="0"/>
          <dgm:chPref val="0"/>
          <dgm:bulletEnabled val="1"/>
        </dgm:presLayoutVars>
      </dgm:prSet>
      <dgm:spPr/>
    </dgm:pt>
    <dgm:pt modelId="{33E84CA4-E2F6-4728-A970-D407186FB50B}" type="pres">
      <dgm:prSet presAssocID="{542D37DD-950C-4A7D-B682-0092309FDA38}" presName="Triangle" presStyleLbl="alignNode1" presStyleIdx="5" presStyleCnt="11"/>
      <dgm:spPr/>
    </dgm:pt>
    <dgm:pt modelId="{0F287F31-071B-48FC-88D7-ED32D6FA8B17}" type="pres">
      <dgm:prSet presAssocID="{9733B3C9-31BA-43E4-978E-6214E1F2995A}" presName="sibTrans" presStyleCnt="0"/>
      <dgm:spPr/>
    </dgm:pt>
    <dgm:pt modelId="{0773D4EF-F97E-4D3A-82F5-8D7419BACA3C}" type="pres">
      <dgm:prSet presAssocID="{9733B3C9-31BA-43E4-978E-6214E1F2995A}" presName="space" presStyleCnt="0"/>
      <dgm:spPr/>
    </dgm:pt>
    <dgm:pt modelId="{3FA8A72D-8614-49A4-A222-1BD863D442FF}" type="pres">
      <dgm:prSet presAssocID="{B877C6D3-F0E5-4094-8A03-7A21C8DC719A}" presName="composite" presStyleCnt="0"/>
      <dgm:spPr/>
    </dgm:pt>
    <dgm:pt modelId="{44AE37FF-3F20-4787-9C20-903A989DDF81}" type="pres">
      <dgm:prSet presAssocID="{B877C6D3-F0E5-4094-8A03-7A21C8DC719A}" presName="LShape" presStyleLbl="alignNode1" presStyleIdx="6" presStyleCnt="11"/>
      <dgm:spPr/>
    </dgm:pt>
    <dgm:pt modelId="{E5304F42-83D2-4224-A3DE-C5B24DF450A6}" type="pres">
      <dgm:prSet presAssocID="{B877C6D3-F0E5-4094-8A03-7A21C8DC719A}" presName="ParentText" presStyleLbl="revTx" presStyleIdx="3" presStyleCnt="6">
        <dgm:presLayoutVars>
          <dgm:chMax val="0"/>
          <dgm:chPref val="0"/>
          <dgm:bulletEnabled val="1"/>
        </dgm:presLayoutVars>
      </dgm:prSet>
      <dgm:spPr/>
    </dgm:pt>
    <dgm:pt modelId="{3C9D81CA-DF0C-4579-8084-231BA999F22F}" type="pres">
      <dgm:prSet presAssocID="{B877C6D3-F0E5-4094-8A03-7A21C8DC719A}" presName="Triangle" presStyleLbl="alignNode1" presStyleIdx="7" presStyleCnt="11"/>
      <dgm:spPr/>
    </dgm:pt>
    <dgm:pt modelId="{F34CB4CF-2228-4F4E-BE22-094241C74CE5}" type="pres">
      <dgm:prSet presAssocID="{F052E83B-893B-4259-929A-4F0F3298BC07}" presName="sibTrans" presStyleCnt="0"/>
      <dgm:spPr/>
    </dgm:pt>
    <dgm:pt modelId="{725E0A98-6557-4F95-A609-63239B3C8D70}" type="pres">
      <dgm:prSet presAssocID="{F052E83B-893B-4259-929A-4F0F3298BC07}" presName="space" presStyleCnt="0"/>
      <dgm:spPr/>
    </dgm:pt>
    <dgm:pt modelId="{D586B3E1-8D83-4644-80CF-6C5DE4D33783}" type="pres">
      <dgm:prSet presAssocID="{54485739-68A5-4903-B574-7B0E3D2D8EF1}" presName="composite" presStyleCnt="0"/>
      <dgm:spPr/>
    </dgm:pt>
    <dgm:pt modelId="{4CFDFBAC-D4AE-47C6-8FC9-760E017E6409}" type="pres">
      <dgm:prSet presAssocID="{54485739-68A5-4903-B574-7B0E3D2D8EF1}" presName="LShape" presStyleLbl="alignNode1" presStyleIdx="8" presStyleCnt="11"/>
      <dgm:spPr/>
    </dgm:pt>
    <dgm:pt modelId="{DDF15D73-37C5-4617-A802-ADFE666A62BD}" type="pres">
      <dgm:prSet presAssocID="{54485739-68A5-4903-B574-7B0E3D2D8EF1}" presName="ParentText" presStyleLbl="revTx" presStyleIdx="4" presStyleCnt="6">
        <dgm:presLayoutVars>
          <dgm:chMax val="0"/>
          <dgm:chPref val="0"/>
          <dgm:bulletEnabled val="1"/>
        </dgm:presLayoutVars>
      </dgm:prSet>
      <dgm:spPr/>
    </dgm:pt>
    <dgm:pt modelId="{19EF353A-63AE-4749-8A86-900E2C90E4B7}" type="pres">
      <dgm:prSet presAssocID="{54485739-68A5-4903-B574-7B0E3D2D8EF1}" presName="Triangle" presStyleLbl="alignNode1" presStyleIdx="9" presStyleCnt="11"/>
      <dgm:spPr/>
    </dgm:pt>
    <dgm:pt modelId="{CB346819-B14B-4D4E-8C9A-E937C34545ED}" type="pres">
      <dgm:prSet presAssocID="{6E8F70DE-B471-49DF-8024-00CFB2E590DF}" presName="sibTrans" presStyleCnt="0"/>
      <dgm:spPr/>
    </dgm:pt>
    <dgm:pt modelId="{2378202B-3655-47AB-8100-A360510DF2B4}" type="pres">
      <dgm:prSet presAssocID="{6E8F70DE-B471-49DF-8024-00CFB2E590DF}" presName="space" presStyleCnt="0"/>
      <dgm:spPr/>
    </dgm:pt>
    <dgm:pt modelId="{E6B91F11-32E8-4E71-BD79-69FF5F063E7D}" type="pres">
      <dgm:prSet presAssocID="{87B7606A-BD8E-4E78-8D22-6DC46B1F06D7}" presName="composite" presStyleCnt="0"/>
      <dgm:spPr/>
    </dgm:pt>
    <dgm:pt modelId="{6FA04678-91DA-4240-A296-1E58E2BA6CAD}" type="pres">
      <dgm:prSet presAssocID="{87B7606A-BD8E-4E78-8D22-6DC46B1F06D7}" presName="LShape" presStyleLbl="alignNode1" presStyleIdx="10" presStyleCnt="11"/>
      <dgm:spPr/>
    </dgm:pt>
    <dgm:pt modelId="{4674C8F7-728C-47A3-BF8F-B7F2D3839DFB}" type="pres">
      <dgm:prSet presAssocID="{87B7606A-BD8E-4E78-8D22-6DC46B1F06D7}" presName="ParentText" presStyleLbl="revTx" presStyleIdx="5" presStyleCnt="6">
        <dgm:presLayoutVars>
          <dgm:chMax val="0"/>
          <dgm:chPref val="0"/>
          <dgm:bulletEnabled val="1"/>
        </dgm:presLayoutVars>
      </dgm:prSet>
      <dgm:spPr/>
    </dgm:pt>
  </dgm:ptLst>
  <dgm:cxnLst>
    <dgm:cxn modelId="{C6B5DD25-A79B-4E9A-B3E2-DEC4D7C5848A}" srcId="{570832A9-477E-4A45-9E8E-8606E7760230}" destId="{542D37DD-950C-4A7D-B682-0092309FDA38}" srcOrd="2" destOrd="0" parTransId="{E23243F0-35A3-4D57-A3A1-38B7290FE786}" sibTransId="{9733B3C9-31BA-43E4-978E-6214E1F2995A}"/>
    <dgm:cxn modelId="{0F699131-F032-45EB-BF3F-C771C5965578}" type="presOf" srcId="{DD8B5526-2BEA-45B6-BE1D-24CFD8384987}" destId="{A0160425-3326-4D91-93D4-51BD32CBF609}" srcOrd="0" destOrd="0" presId="urn:microsoft.com/office/officeart/2009/3/layout/StepUpProcess"/>
    <dgm:cxn modelId="{CA6DE762-8391-4404-8DFA-A32141FB2C1C}" srcId="{570832A9-477E-4A45-9E8E-8606E7760230}" destId="{B877C6D3-F0E5-4094-8A03-7A21C8DC719A}" srcOrd="3" destOrd="0" parTransId="{25BC6E58-26C2-4B0C-A5DB-18E58072D2EF}" sibTransId="{F052E83B-893B-4259-929A-4F0F3298BC07}"/>
    <dgm:cxn modelId="{6E431B8F-6EB6-49B1-94F9-BAF1DCDF9258}" type="presOf" srcId="{0B295D8B-BB1C-4452-B32C-D1E3E2E6DF48}" destId="{FFF3C00E-51CD-4ED5-A631-2DF0E514536A}" srcOrd="0" destOrd="0" presId="urn:microsoft.com/office/officeart/2009/3/layout/StepUpProcess"/>
    <dgm:cxn modelId="{FCD9DDAB-638F-45F4-B406-85F8E26E75FD}" type="presOf" srcId="{54485739-68A5-4903-B574-7B0E3D2D8EF1}" destId="{DDF15D73-37C5-4617-A802-ADFE666A62BD}" srcOrd="0" destOrd="0" presId="urn:microsoft.com/office/officeart/2009/3/layout/StepUpProcess"/>
    <dgm:cxn modelId="{8B4D88AF-63BB-428C-AAD0-529B8F425569}" srcId="{570832A9-477E-4A45-9E8E-8606E7760230}" destId="{DD8B5526-2BEA-45B6-BE1D-24CFD8384987}" srcOrd="1" destOrd="0" parTransId="{2BBDA3DF-564E-4207-BABE-D91F6EE2F0B3}" sibTransId="{DEA83AC5-DBD3-44BE-B2F7-7E1733607365}"/>
    <dgm:cxn modelId="{0A4BAFB1-9CF4-4E14-9ED5-DE293D82F66B}" type="presOf" srcId="{542D37DD-950C-4A7D-B682-0092309FDA38}" destId="{4AFA6E17-B75C-40D6-8227-D09CC9A58D3D}" srcOrd="0" destOrd="0" presId="urn:microsoft.com/office/officeart/2009/3/layout/StepUpProcess"/>
    <dgm:cxn modelId="{3FB084B6-8655-47AE-8D41-0CD43AD8B358}" srcId="{570832A9-477E-4A45-9E8E-8606E7760230}" destId="{54485739-68A5-4903-B574-7B0E3D2D8EF1}" srcOrd="4" destOrd="0" parTransId="{F0B35F41-A4FB-4CCC-8870-C32C35E2636B}" sibTransId="{6E8F70DE-B471-49DF-8024-00CFB2E590DF}"/>
    <dgm:cxn modelId="{D122E6B9-4522-4802-B249-30ADAF8229B7}" type="presOf" srcId="{B877C6D3-F0E5-4094-8A03-7A21C8DC719A}" destId="{E5304F42-83D2-4224-A3DE-C5B24DF450A6}" srcOrd="0" destOrd="0" presId="urn:microsoft.com/office/officeart/2009/3/layout/StepUpProcess"/>
    <dgm:cxn modelId="{0778A8D0-6CCC-4A4B-9F1E-5C997B93D1BB}" type="presOf" srcId="{570832A9-477E-4A45-9E8E-8606E7760230}" destId="{DB3F0045-7B6C-4C89-ADC7-93D50F406B25}" srcOrd="0" destOrd="0" presId="urn:microsoft.com/office/officeart/2009/3/layout/StepUpProcess"/>
    <dgm:cxn modelId="{4667E6D3-5BCC-46AA-AFCE-1646BBA1613C}" srcId="{570832A9-477E-4A45-9E8E-8606E7760230}" destId="{87B7606A-BD8E-4E78-8D22-6DC46B1F06D7}" srcOrd="5" destOrd="0" parTransId="{1719A21D-BD27-4428-A746-7B29EF34F341}" sibTransId="{4FD8ADA4-0A30-4FDE-B432-116C7A14A6BD}"/>
    <dgm:cxn modelId="{AFA4CDDB-D6C3-43D1-89EC-B89A4BC519CE}" type="presOf" srcId="{87B7606A-BD8E-4E78-8D22-6DC46B1F06D7}" destId="{4674C8F7-728C-47A3-BF8F-B7F2D3839DFB}" srcOrd="0" destOrd="0" presId="urn:microsoft.com/office/officeart/2009/3/layout/StepUpProcess"/>
    <dgm:cxn modelId="{9C72FBE5-E842-44D2-ADA1-A99DFA0F25F6}" srcId="{570832A9-477E-4A45-9E8E-8606E7760230}" destId="{0B295D8B-BB1C-4452-B32C-D1E3E2E6DF48}" srcOrd="0" destOrd="0" parTransId="{D1C50701-F3AF-4AE1-B81A-F62AB9FA16F2}" sibTransId="{3143A78C-9A21-4AB2-8743-42482FFC935E}"/>
    <dgm:cxn modelId="{BC2ECF19-A874-4B6D-91C7-F480690B0AD4}" type="presParOf" srcId="{DB3F0045-7B6C-4C89-ADC7-93D50F406B25}" destId="{2A551C20-9BC6-41E4-AE08-421B70FAA032}" srcOrd="0" destOrd="0" presId="urn:microsoft.com/office/officeart/2009/3/layout/StepUpProcess"/>
    <dgm:cxn modelId="{9C07517D-352E-4FB2-BD39-B0D2E18FFEF7}" type="presParOf" srcId="{2A551C20-9BC6-41E4-AE08-421B70FAA032}" destId="{7C4E4A16-7CFB-4F12-BF88-2DBC8067703B}" srcOrd="0" destOrd="0" presId="urn:microsoft.com/office/officeart/2009/3/layout/StepUpProcess"/>
    <dgm:cxn modelId="{F162BB50-A868-4172-A6E0-D8A6B935C589}" type="presParOf" srcId="{2A551C20-9BC6-41E4-AE08-421B70FAA032}" destId="{FFF3C00E-51CD-4ED5-A631-2DF0E514536A}" srcOrd="1" destOrd="0" presId="urn:microsoft.com/office/officeart/2009/3/layout/StepUpProcess"/>
    <dgm:cxn modelId="{D0DB3C97-014A-469A-AC3C-E79AB8B862C0}" type="presParOf" srcId="{2A551C20-9BC6-41E4-AE08-421B70FAA032}" destId="{00E98C4C-2464-4B37-A3A8-DA822C4E36CB}" srcOrd="2" destOrd="0" presId="urn:microsoft.com/office/officeart/2009/3/layout/StepUpProcess"/>
    <dgm:cxn modelId="{28F78EE4-DCAA-4A22-98DA-EAE25E27006A}" type="presParOf" srcId="{DB3F0045-7B6C-4C89-ADC7-93D50F406B25}" destId="{02165646-BC5A-47B6-9697-4EE9DD69A495}" srcOrd="1" destOrd="0" presId="urn:microsoft.com/office/officeart/2009/3/layout/StepUpProcess"/>
    <dgm:cxn modelId="{D73452A7-B569-4555-B467-A20ED0DD749E}" type="presParOf" srcId="{02165646-BC5A-47B6-9697-4EE9DD69A495}" destId="{B26E79E0-26BE-4499-9BD6-9CFE38EC1561}" srcOrd="0" destOrd="0" presId="urn:microsoft.com/office/officeart/2009/3/layout/StepUpProcess"/>
    <dgm:cxn modelId="{3EBC7D8F-97D9-4622-95AF-AB61237C13CC}" type="presParOf" srcId="{DB3F0045-7B6C-4C89-ADC7-93D50F406B25}" destId="{F5A1A1C6-B483-4CF7-A174-5DDFBB572D17}" srcOrd="2" destOrd="0" presId="urn:microsoft.com/office/officeart/2009/3/layout/StepUpProcess"/>
    <dgm:cxn modelId="{75E6C233-AAE1-4092-9FC5-61C4FF0578F9}" type="presParOf" srcId="{F5A1A1C6-B483-4CF7-A174-5DDFBB572D17}" destId="{BFDE0C3B-3735-4B04-92AF-1DD96356A151}" srcOrd="0" destOrd="0" presId="urn:microsoft.com/office/officeart/2009/3/layout/StepUpProcess"/>
    <dgm:cxn modelId="{5F13968C-FBD8-4554-812F-A2C74AD8C48B}" type="presParOf" srcId="{F5A1A1C6-B483-4CF7-A174-5DDFBB572D17}" destId="{A0160425-3326-4D91-93D4-51BD32CBF609}" srcOrd="1" destOrd="0" presId="urn:microsoft.com/office/officeart/2009/3/layout/StepUpProcess"/>
    <dgm:cxn modelId="{7234A34E-925C-4833-9857-F1D456063B04}" type="presParOf" srcId="{F5A1A1C6-B483-4CF7-A174-5DDFBB572D17}" destId="{A60A73B6-804F-443F-9AF9-83CD6B127638}" srcOrd="2" destOrd="0" presId="urn:microsoft.com/office/officeart/2009/3/layout/StepUpProcess"/>
    <dgm:cxn modelId="{5D479B2A-C3E4-460B-BEE3-E8D802709F94}" type="presParOf" srcId="{DB3F0045-7B6C-4C89-ADC7-93D50F406B25}" destId="{59BEB744-8361-4708-A03E-3D58630898E5}" srcOrd="3" destOrd="0" presId="urn:microsoft.com/office/officeart/2009/3/layout/StepUpProcess"/>
    <dgm:cxn modelId="{3E83A71C-E523-4826-950F-CEFAFBF7D494}" type="presParOf" srcId="{59BEB744-8361-4708-A03E-3D58630898E5}" destId="{3C62CCA2-38C7-4D4B-9FCE-4186DF5FB1B1}" srcOrd="0" destOrd="0" presId="urn:microsoft.com/office/officeart/2009/3/layout/StepUpProcess"/>
    <dgm:cxn modelId="{E691AC82-094D-4B81-83C1-BE788A6677EA}" type="presParOf" srcId="{DB3F0045-7B6C-4C89-ADC7-93D50F406B25}" destId="{AE8EE8A0-DAF3-45F5-B1FD-67D198C09107}" srcOrd="4" destOrd="0" presId="urn:microsoft.com/office/officeart/2009/3/layout/StepUpProcess"/>
    <dgm:cxn modelId="{763F5BFA-64AA-476A-8B65-468898CAA704}" type="presParOf" srcId="{AE8EE8A0-DAF3-45F5-B1FD-67D198C09107}" destId="{1D84D862-B5F9-4ECB-BFD1-8328B8D81534}" srcOrd="0" destOrd="0" presId="urn:microsoft.com/office/officeart/2009/3/layout/StepUpProcess"/>
    <dgm:cxn modelId="{30D401C5-E84A-4038-BB13-4245EE174D64}" type="presParOf" srcId="{AE8EE8A0-DAF3-45F5-B1FD-67D198C09107}" destId="{4AFA6E17-B75C-40D6-8227-D09CC9A58D3D}" srcOrd="1" destOrd="0" presId="urn:microsoft.com/office/officeart/2009/3/layout/StepUpProcess"/>
    <dgm:cxn modelId="{83529025-5618-42E4-8B79-378F4DC4849C}" type="presParOf" srcId="{AE8EE8A0-DAF3-45F5-B1FD-67D198C09107}" destId="{33E84CA4-E2F6-4728-A970-D407186FB50B}" srcOrd="2" destOrd="0" presId="urn:microsoft.com/office/officeart/2009/3/layout/StepUpProcess"/>
    <dgm:cxn modelId="{71A3AEE3-AA44-422D-906A-8EF23108CB6B}" type="presParOf" srcId="{DB3F0045-7B6C-4C89-ADC7-93D50F406B25}" destId="{0F287F31-071B-48FC-88D7-ED32D6FA8B17}" srcOrd="5" destOrd="0" presId="urn:microsoft.com/office/officeart/2009/3/layout/StepUpProcess"/>
    <dgm:cxn modelId="{8FAAA53D-C4CE-47D8-A994-67B48C3F27B6}" type="presParOf" srcId="{0F287F31-071B-48FC-88D7-ED32D6FA8B17}" destId="{0773D4EF-F97E-4D3A-82F5-8D7419BACA3C}" srcOrd="0" destOrd="0" presId="urn:microsoft.com/office/officeart/2009/3/layout/StepUpProcess"/>
    <dgm:cxn modelId="{45CD5B19-E3D0-4036-8FE4-AB7FE8EEB02A}" type="presParOf" srcId="{DB3F0045-7B6C-4C89-ADC7-93D50F406B25}" destId="{3FA8A72D-8614-49A4-A222-1BD863D442FF}" srcOrd="6" destOrd="0" presId="urn:microsoft.com/office/officeart/2009/3/layout/StepUpProcess"/>
    <dgm:cxn modelId="{C791CC80-1DE9-4247-8A91-F347F598FCD3}" type="presParOf" srcId="{3FA8A72D-8614-49A4-A222-1BD863D442FF}" destId="{44AE37FF-3F20-4787-9C20-903A989DDF81}" srcOrd="0" destOrd="0" presId="urn:microsoft.com/office/officeart/2009/3/layout/StepUpProcess"/>
    <dgm:cxn modelId="{5C1AC4C8-62C3-4A3E-8347-8B3D7B88A7BA}" type="presParOf" srcId="{3FA8A72D-8614-49A4-A222-1BD863D442FF}" destId="{E5304F42-83D2-4224-A3DE-C5B24DF450A6}" srcOrd="1" destOrd="0" presId="urn:microsoft.com/office/officeart/2009/3/layout/StepUpProcess"/>
    <dgm:cxn modelId="{16969BFE-DE6B-41BB-877A-6A4877C9354D}" type="presParOf" srcId="{3FA8A72D-8614-49A4-A222-1BD863D442FF}" destId="{3C9D81CA-DF0C-4579-8084-231BA999F22F}" srcOrd="2" destOrd="0" presId="urn:microsoft.com/office/officeart/2009/3/layout/StepUpProcess"/>
    <dgm:cxn modelId="{84162041-8361-4F74-919B-240E50BB909F}" type="presParOf" srcId="{DB3F0045-7B6C-4C89-ADC7-93D50F406B25}" destId="{F34CB4CF-2228-4F4E-BE22-094241C74CE5}" srcOrd="7" destOrd="0" presId="urn:microsoft.com/office/officeart/2009/3/layout/StepUpProcess"/>
    <dgm:cxn modelId="{2DA3E6C3-9AAD-4693-BF41-66A1375197D4}" type="presParOf" srcId="{F34CB4CF-2228-4F4E-BE22-094241C74CE5}" destId="{725E0A98-6557-4F95-A609-63239B3C8D70}" srcOrd="0" destOrd="0" presId="urn:microsoft.com/office/officeart/2009/3/layout/StepUpProcess"/>
    <dgm:cxn modelId="{AF315C74-44A0-4FC4-A78E-02B5E498AB95}" type="presParOf" srcId="{DB3F0045-7B6C-4C89-ADC7-93D50F406B25}" destId="{D586B3E1-8D83-4644-80CF-6C5DE4D33783}" srcOrd="8" destOrd="0" presId="urn:microsoft.com/office/officeart/2009/3/layout/StepUpProcess"/>
    <dgm:cxn modelId="{B3812A27-DA93-45B8-956D-530A64349878}" type="presParOf" srcId="{D586B3E1-8D83-4644-80CF-6C5DE4D33783}" destId="{4CFDFBAC-D4AE-47C6-8FC9-760E017E6409}" srcOrd="0" destOrd="0" presId="urn:microsoft.com/office/officeart/2009/3/layout/StepUpProcess"/>
    <dgm:cxn modelId="{1CCA3D31-EB99-4FE4-A189-5FEFB92BC304}" type="presParOf" srcId="{D586B3E1-8D83-4644-80CF-6C5DE4D33783}" destId="{DDF15D73-37C5-4617-A802-ADFE666A62BD}" srcOrd="1" destOrd="0" presId="urn:microsoft.com/office/officeart/2009/3/layout/StepUpProcess"/>
    <dgm:cxn modelId="{06AD7592-F264-41D1-AF77-43F58FA89F90}" type="presParOf" srcId="{D586B3E1-8D83-4644-80CF-6C5DE4D33783}" destId="{19EF353A-63AE-4749-8A86-900E2C90E4B7}" srcOrd="2" destOrd="0" presId="urn:microsoft.com/office/officeart/2009/3/layout/StepUpProcess"/>
    <dgm:cxn modelId="{60D4C066-0CBD-4F38-9B26-408C81509854}" type="presParOf" srcId="{DB3F0045-7B6C-4C89-ADC7-93D50F406B25}" destId="{CB346819-B14B-4D4E-8C9A-E937C34545ED}" srcOrd="9" destOrd="0" presId="urn:microsoft.com/office/officeart/2009/3/layout/StepUpProcess"/>
    <dgm:cxn modelId="{038A224D-9056-44D6-B673-40EAFDBE4489}" type="presParOf" srcId="{CB346819-B14B-4D4E-8C9A-E937C34545ED}" destId="{2378202B-3655-47AB-8100-A360510DF2B4}" srcOrd="0" destOrd="0" presId="urn:microsoft.com/office/officeart/2009/3/layout/StepUpProcess"/>
    <dgm:cxn modelId="{CE02532C-DF9C-4B5B-A131-838F36628F25}" type="presParOf" srcId="{DB3F0045-7B6C-4C89-ADC7-93D50F406B25}" destId="{E6B91F11-32E8-4E71-BD79-69FF5F063E7D}" srcOrd="10" destOrd="0" presId="urn:microsoft.com/office/officeart/2009/3/layout/StepUpProcess"/>
    <dgm:cxn modelId="{9DE2DFCA-7990-4F19-834E-1BC2E0D0751D}" type="presParOf" srcId="{E6B91F11-32E8-4E71-BD79-69FF5F063E7D}" destId="{6FA04678-91DA-4240-A296-1E58E2BA6CAD}" srcOrd="0" destOrd="0" presId="urn:microsoft.com/office/officeart/2009/3/layout/StepUpProcess"/>
    <dgm:cxn modelId="{1EC49353-8B9A-4935-B489-2679E0B07DF4}" type="presParOf" srcId="{E6B91F11-32E8-4E71-BD79-69FF5F063E7D}" destId="{4674C8F7-728C-47A3-BF8F-B7F2D3839DFB}"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506A34-039D-470F-930F-1F939C00A35E}" type="doc">
      <dgm:prSet loTypeId="urn:microsoft.com/office/officeart/2005/8/layout/cycle6" loCatId="cycle" qsTypeId="urn:microsoft.com/office/officeart/2005/8/quickstyle/simple1" qsCatId="simple" csTypeId="urn:microsoft.com/office/officeart/2005/8/colors/accent6_2" csCatId="accent6" phldr="1"/>
      <dgm:spPr/>
      <dgm:t>
        <a:bodyPr/>
        <a:lstStyle/>
        <a:p>
          <a:endParaRPr lang="el-GR"/>
        </a:p>
      </dgm:t>
    </dgm:pt>
    <dgm:pt modelId="{C192B380-4149-4987-A089-BDADCE80219B}">
      <dgm:prSet phldrT="[Κείμενο]" custT="1"/>
      <dgm:spPr>
        <a:xfrm>
          <a:off x="3118547" y="77128"/>
          <a:ext cx="1897254" cy="628640"/>
        </a:xfrm>
        <a:prstGeom prst="round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lnSpc>
              <a:spcPct val="150000"/>
            </a:lnSpc>
            <a:spcAft>
              <a:spcPts val="0"/>
            </a:spcAft>
            <a:buNone/>
          </a:pPr>
          <a:r>
            <a:rPr lang="el-GR" sz="1200" b="1">
              <a:solidFill>
                <a:sysClr val="window" lastClr="FFFFFF"/>
              </a:solidFill>
              <a:latin typeface="Bookman Old Style" panose="02050604050505020204" pitchFamily="18" charset="0"/>
              <a:ea typeface="+mn-ea"/>
              <a:cs typeface="+mn-cs"/>
            </a:rPr>
            <a:t>Πολιτισμός</a:t>
          </a:r>
        </a:p>
      </dgm:t>
    </dgm:pt>
    <dgm:pt modelId="{39A3B905-75DF-41CB-A850-0FA42F78AEED}" type="parTrans" cxnId="{1CE00BAF-109C-4573-B2FE-1FDFEA7B2782}">
      <dgm:prSet/>
      <dgm:spPr/>
      <dgm:t>
        <a:bodyPr/>
        <a:lstStyle/>
        <a:p>
          <a:endParaRPr lang="el-GR" sz="1200" b="1">
            <a:latin typeface="Bookman Old Style" panose="02050604050505020204" pitchFamily="18" charset="0"/>
          </a:endParaRPr>
        </a:p>
      </dgm:t>
    </dgm:pt>
    <dgm:pt modelId="{A0330B8C-34B0-4174-820A-28AB4F8D8477}" type="sibTrans" cxnId="{1CE00BAF-109C-4573-B2FE-1FDFEA7B2782}">
      <dgm:prSet/>
      <dgm:spPr>
        <a:xfrm>
          <a:off x="1576900" y="391448"/>
          <a:ext cx="4980549" cy="4980549"/>
        </a:xfrm>
        <a:custGeom>
          <a:avLst/>
          <a:gdLst/>
          <a:ahLst/>
          <a:cxnLst/>
          <a:rect l="0" t="0" r="0" b="0"/>
          <a:pathLst>
            <a:path>
              <a:moveTo>
                <a:pt x="3446514" y="190910"/>
              </a:moveTo>
              <a:arcTo wR="2490274" hR="2490274" stAng="17554862" swAng="1119854"/>
            </a:path>
          </a:pathLst>
        </a:custGeom>
        <a:noFill/>
        <a:ln w="6350" cap="flat" cmpd="sng" algn="ctr">
          <a:solidFill>
            <a:srgbClr val="70AD47">
              <a:hueOff val="0"/>
              <a:satOff val="0"/>
              <a:lumOff val="0"/>
              <a:alphaOff val="0"/>
            </a:srgbClr>
          </a:solidFill>
          <a:prstDash val="solid"/>
          <a:miter lim="800000"/>
        </a:ln>
        <a:effectLst/>
      </dgm:spPr>
      <dgm:t>
        <a:bodyPr/>
        <a:lstStyle/>
        <a:p>
          <a:endParaRPr lang="el-GR" sz="1200" b="1">
            <a:latin typeface="Bookman Old Style" panose="02050604050505020204" pitchFamily="18" charset="0"/>
          </a:endParaRPr>
        </a:p>
      </dgm:t>
    </dgm:pt>
    <dgm:pt modelId="{C5C2CD4E-855F-44B6-880A-7EFCB0F57062}">
      <dgm:prSet phldrT="[Κείμενο]" custT="1"/>
      <dgm:spPr>
        <a:xfrm>
          <a:off x="5065523" y="1014742"/>
          <a:ext cx="1897254" cy="628640"/>
        </a:xfrm>
        <a:prstGeom prst="round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lnSpc>
              <a:spcPct val="150000"/>
            </a:lnSpc>
            <a:spcAft>
              <a:spcPts val="0"/>
            </a:spcAft>
            <a:buNone/>
          </a:pPr>
          <a:r>
            <a:rPr lang="el-GR" sz="1200" b="1">
              <a:solidFill>
                <a:sysClr val="window" lastClr="FFFFFF"/>
              </a:solidFill>
              <a:latin typeface="Bookman Old Style" panose="02050604050505020204" pitchFamily="18" charset="0"/>
              <a:ea typeface="+mn-ea"/>
              <a:cs typeface="+mn-cs"/>
            </a:rPr>
            <a:t>Βελτίωση ποιότητας ζωής</a:t>
          </a:r>
        </a:p>
      </dgm:t>
    </dgm:pt>
    <dgm:pt modelId="{849D34EA-9445-4675-893E-D2A42FB7A305}" type="parTrans" cxnId="{7001B4B9-745B-40CC-9C6C-D7788E0A9102}">
      <dgm:prSet/>
      <dgm:spPr/>
      <dgm:t>
        <a:bodyPr/>
        <a:lstStyle/>
        <a:p>
          <a:endParaRPr lang="el-GR" sz="1200" b="1">
            <a:latin typeface="Bookman Old Style" panose="02050604050505020204" pitchFamily="18" charset="0"/>
          </a:endParaRPr>
        </a:p>
      </dgm:t>
    </dgm:pt>
    <dgm:pt modelId="{409C3773-EA2C-4EFB-91C6-A9231956632F}" type="sibTrans" cxnId="{7001B4B9-745B-40CC-9C6C-D7788E0A9102}">
      <dgm:prSet/>
      <dgm:spPr>
        <a:xfrm>
          <a:off x="1576900" y="391448"/>
          <a:ext cx="4980549" cy="4980549"/>
        </a:xfrm>
        <a:custGeom>
          <a:avLst/>
          <a:gdLst/>
          <a:ahLst/>
          <a:cxnLst/>
          <a:rect l="0" t="0" r="0" b="0"/>
          <a:pathLst>
            <a:path>
              <a:moveTo>
                <a:pt x="4658304" y="1265075"/>
              </a:moveTo>
              <a:arcTo wR="2490274" hR="2490274" stAng="19831698" swAng="2079004"/>
            </a:path>
          </a:pathLst>
        </a:custGeom>
        <a:noFill/>
        <a:ln w="6350" cap="flat" cmpd="sng" algn="ctr">
          <a:solidFill>
            <a:srgbClr val="70AD47">
              <a:hueOff val="0"/>
              <a:satOff val="0"/>
              <a:lumOff val="0"/>
              <a:alphaOff val="0"/>
            </a:srgbClr>
          </a:solidFill>
          <a:prstDash val="solid"/>
          <a:miter lim="800000"/>
        </a:ln>
        <a:effectLst/>
      </dgm:spPr>
      <dgm:t>
        <a:bodyPr/>
        <a:lstStyle/>
        <a:p>
          <a:endParaRPr lang="el-GR" sz="1200" b="1">
            <a:latin typeface="Bookman Old Style" panose="02050604050505020204" pitchFamily="18" charset="0"/>
          </a:endParaRPr>
        </a:p>
      </dgm:t>
    </dgm:pt>
    <dgm:pt modelId="{520F63DF-A3BC-4EF9-90D8-07D706826BA2}">
      <dgm:prSet phldrT="[Κείμενο]" custT="1"/>
      <dgm:spPr>
        <a:xfrm>
          <a:off x="5546386" y="3121541"/>
          <a:ext cx="1897254" cy="628640"/>
        </a:xfrm>
        <a:prstGeom prst="round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lnSpc>
              <a:spcPct val="150000"/>
            </a:lnSpc>
            <a:spcAft>
              <a:spcPts val="0"/>
            </a:spcAft>
            <a:buNone/>
          </a:pPr>
          <a:r>
            <a:rPr lang="el-GR" sz="1200" b="1">
              <a:solidFill>
                <a:sysClr val="window" lastClr="FFFFFF"/>
              </a:solidFill>
              <a:latin typeface="Bookman Old Style" panose="02050604050505020204" pitchFamily="18" charset="0"/>
              <a:ea typeface="+mn-ea"/>
              <a:cs typeface="+mn-cs"/>
            </a:rPr>
            <a:t>Ενδυνάμωση  κοινωνικού ιστού</a:t>
          </a:r>
        </a:p>
      </dgm:t>
    </dgm:pt>
    <dgm:pt modelId="{813B1ABC-E101-440C-AE9D-2796750C7AFE}" type="parTrans" cxnId="{119C1438-B696-465F-B400-98BBF368FF28}">
      <dgm:prSet/>
      <dgm:spPr/>
      <dgm:t>
        <a:bodyPr/>
        <a:lstStyle/>
        <a:p>
          <a:endParaRPr lang="el-GR" sz="1200" b="1">
            <a:latin typeface="Bookman Old Style" panose="02050604050505020204" pitchFamily="18" charset="0"/>
          </a:endParaRPr>
        </a:p>
      </dgm:t>
    </dgm:pt>
    <dgm:pt modelId="{51E81C18-8D63-4096-99E2-E0099F5934D1}" type="sibTrans" cxnId="{119C1438-B696-465F-B400-98BBF368FF28}">
      <dgm:prSet/>
      <dgm:spPr>
        <a:xfrm>
          <a:off x="1576900" y="391448"/>
          <a:ext cx="4980549" cy="4980549"/>
        </a:xfrm>
        <a:custGeom>
          <a:avLst/>
          <a:gdLst/>
          <a:ahLst/>
          <a:cxnLst/>
          <a:rect l="0" t="0" r="0" b="0"/>
          <a:pathLst>
            <a:path>
              <a:moveTo>
                <a:pt x="4819626" y="3370949"/>
              </a:moveTo>
              <a:arcTo wR="2490274" hR="2490274" stAng="1242627" swAng="1786303"/>
            </a:path>
          </a:pathLst>
        </a:custGeom>
        <a:noFill/>
        <a:ln w="6350" cap="flat" cmpd="sng" algn="ctr">
          <a:solidFill>
            <a:srgbClr val="70AD47">
              <a:hueOff val="0"/>
              <a:satOff val="0"/>
              <a:lumOff val="0"/>
              <a:alphaOff val="0"/>
            </a:srgbClr>
          </a:solidFill>
          <a:prstDash val="solid"/>
          <a:miter lim="800000"/>
        </a:ln>
        <a:effectLst/>
      </dgm:spPr>
      <dgm:t>
        <a:bodyPr/>
        <a:lstStyle/>
        <a:p>
          <a:endParaRPr lang="el-GR" sz="1200" b="1">
            <a:latin typeface="Bookman Old Style" panose="02050604050505020204" pitchFamily="18" charset="0"/>
          </a:endParaRPr>
        </a:p>
      </dgm:t>
    </dgm:pt>
    <dgm:pt modelId="{B19E2511-C101-45DF-AF7E-A737094E053C}">
      <dgm:prSet phldrT="[Κείμενο]" custT="1"/>
      <dgm:spPr>
        <a:xfrm>
          <a:off x="4199037" y="4811063"/>
          <a:ext cx="1897254" cy="628640"/>
        </a:xfrm>
        <a:prstGeom prst="round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lnSpc>
              <a:spcPct val="150000"/>
            </a:lnSpc>
            <a:spcAft>
              <a:spcPts val="0"/>
            </a:spcAft>
            <a:buNone/>
          </a:pPr>
          <a:r>
            <a:rPr lang="el-GR" sz="1200" b="1">
              <a:solidFill>
                <a:sysClr val="window" lastClr="FFFFFF"/>
              </a:solidFill>
              <a:latin typeface="Bookman Old Style" panose="02050604050505020204" pitchFamily="18" charset="0"/>
              <a:ea typeface="+mn-ea"/>
              <a:cs typeface="+mn-cs"/>
            </a:rPr>
            <a:t>Δικτύωση / καινοτομία 3%</a:t>
          </a:r>
        </a:p>
      </dgm:t>
    </dgm:pt>
    <dgm:pt modelId="{3C2CC57A-5ABD-4A45-99F5-28D11A5759EE}" type="parTrans" cxnId="{A3F04086-AA9B-4340-8AD8-8D259AF81D67}">
      <dgm:prSet/>
      <dgm:spPr/>
      <dgm:t>
        <a:bodyPr/>
        <a:lstStyle/>
        <a:p>
          <a:endParaRPr lang="el-GR" sz="1200" b="1">
            <a:latin typeface="Bookman Old Style" panose="02050604050505020204" pitchFamily="18" charset="0"/>
          </a:endParaRPr>
        </a:p>
      </dgm:t>
    </dgm:pt>
    <dgm:pt modelId="{4D975594-2384-4CBF-AD9D-897A5D885168}" type="sibTrans" cxnId="{A3F04086-AA9B-4340-8AD8-8D259AF81D67}">
      <dgm:prSet/>
      <dgm:spPr>
        <a:xfrm>
          <a:off x="1576900" y="391448"/>
          <a:ext cx="4980549" cy="4980549"/>
        </a:xfrm>
        <a:custGeom>
          <a:avLst/>
          <a:gdLst/>
          <a:ahLst/>
          <a:cxnLst/>
          <a:rect l="0" t="0" r="0" b="0"/>
          <a:pathLst>
            <a:path>
              <a:moveTo>
                <a:pt x="2619503" y="4977193"/>
              </a:moveTo>
              <a:arcTo wR="2490274" hR="2490274" stAng="5221523" swAng="356953"/>
            </a:path>
          </a:pathLst>
        </a:custGeom>
        <a:noFill/>
        <a:ln w="6350" cap="flat" cmpd="sng" algn="ctr">
          <a:solidFill>
            <a:srgbClr val="70AD47">
              <a:hueOff val="0"/>
              <a:satOff val="0"/>
              <a:lumOff val="0"/>
              <a:alphaOff val="0"/>
            </a:srgbClr>
          </a:solidFill>
          <a:prstDash val="solid"/>
          <a:miter lim="800000"/>
        </a:ln>
        <a:effectLst/>
      </dgm:spPr>
      <dgm:t>
        <a:bodyPr/>
        <a:lstStyle/>
        <a:p>
          <a:endParaRPr lang="el-GR" sz="1200" b="1">
            <a:latin typeface="Bookman Old Style" panose="02050604050505020204" pitchFamily="18" charset="0"/>
          </a:endParaRPr>
        </a:p>
      </dgm:t>
    </dgm:pt>
    <dgm:pt modelId="{C3EFAA05-7964-4D86-9619-1BB1261D387F}">
      <dgm:prSet phldrT="[Κείμενο]" custT="1"/>
      <dgm:spPr>
        <a:xfrm>
          <a:off x="2038058" y="4811063"/>
          <a:ext cx="1897254" cy="628640"/>
        </a:xfrm>
        <a:prstGeom prst="round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lnSpc>
              <a:spcPct val="150000"/>
            </a:lnSpc>
            <a:spcAft>
              <a:spcPts val="0"/>
            </a:spcAft>
            <a:buNone/>
          </a:pPr>
          <a:r>
            <a:rPr lang="el-GR" sz="1200" b="1">
              <a:solidFill>
                <a:sysClr val="window" lastClr="FFFFFF"/>
              </a:solidFill>
              <a:latin typeface="Bookman Old Style" panose="02050604050505020204" pitchFamily="18" charset="0"/>
              <a:ea typeface="+mn-ea"/>
              <a:cs typeface="+mn-cs"/>
            </a:rPr>
            <a:t>Διαφοροποίηση της οικονομίας</a:t>
          </a:r>
        </a:p>
      </dgm:t>
    </dgm:pt>
    <dgm:pt modelId="{E2A29F6B-AEAE-40B1-B392-6DD4F66961EA}" type="parTrans" cxnId="{5DF4AD92-25B8-415F-85DF-ECE54982FCE5}">
      <dgm:prSet/>
      <dgm:spPr/>
      <dgm:t>
        <a:bodyPr/>
        <a:lstStyle/>
        <a:p>
          <a:endParaRPr lang="el-GR" sz="1200" b="1">
            <a:latin typeface="Bookman Old Style" panose="02050604050505020204" pitchFamily="18" charset="0"/>
          </a:endParaRPr>
        </a:p>
      </dgm:t>
    </dgm:pt>
    <dgm:pt modelId="{FB3C4D24-1977-46E1-8D34-860E898E134E}" type="sibTrans" cxnId="{5DF4AD92-25B8-415F-85DF-ECE54982FCE5}">
      <dgm:prSet/>
      <dgm:spPr>
        <a:xfrm>
          <a:off x="1576900" y="391448"/>
          <a:ext cx="4980549" cy="4980549"/>
        </a:xfrm>
        <a:custGeom>
          <a:avLst/>
          <a:gdLst/>
          <a:ahLst/>
          <a:cxnLst/>
          <a:rect l="0" t="0" r="0" b="0"/>
          <a:pathLst>
            <a:path>
              <a:moveTo>
                <a:pt x="905667" y="4411338"/>
              </a:moveTo>
              <a:arcTo wR="2490274" hR="2490274" stAng="7771070" swAng="1786303"/>
            </a:path>
          </a:pathLst>
        </a:custGeom>
        <a:noFill/>
        <a:ln w="6350" cap="flat" cmpd="sng" algn="ctr">
          <a:solidFill>
            <a:srgbClr val="70AD47">
              <a:hueOff val="0"/>
              <a:satOff val="0"/>
              <a:lumOff val="0"/>
              <a:alphaOff val="0"/>
            </a:srgbClr>
          </a:solidFill>
          <a:prstDash val="solid"/>
          <a:miter lim="800000"/>
        </a:ln>
        <a:effectLst/>
      </dgm:spPr>
      <dgm:t>
        <a:bodyPr/>
        <a:lstStyle/>
        <a:p>
          <a:endParaRPr lang="el-GR" sz="1200" b="1">
            <a:latin typeface="Bookman Old Style" panose="02050604050505020204" pitchFamily="18" charset="0"/>
          </a:endParaRPr>
        </a:p>
      </dgm:t>
    </dgm:pt>
    <dgm:pt modelId="{60523AC5-E6DC-4F0A-8A5C-ACBE38033B5E}">
      <dgm:prSet phldrT="[Κείμενο]" custT="1"/>
      <dgm:spPr>
        <a:xfrm>
          <a:off x="690709" y="3121541"/>
          <a:ext cx="1897254" cy="628640"/>
        </a:xfrm>
        <a:prstGeom prst="round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lnSpc>
              <a:spcPct val="150000"/>
            </a:lnSpc>
            <a:spcAft>
              <a:spcPts val="0"/>
            </a:spcAft>
            <a:buNone/>
          </a:pPr>
          <a:r>
            <a:rPr lang="el-GR" sz="1200" b="1">
              <a:solidFill>
                <a:sysClr val="window" lastClr="FFFFFF"/>
              </a:solidFill>
              <a:latin typeface="Bookman Old Style" panose="02050604050505020204" pitchFamily="18" charset="0"/>
              <a:ea typeface="+mn-ea"/>
              <a:cs typeface="+mn-cs"/>
            </a:rPr>
            <a:t>Περιβάλλον</a:t>
          </a:r>
        </a:p>
      </dgm:t>
    </dgm:pt>
    <dgm:pt modelId="{171A5FCC-13E6-4DC8-839C-B948E6DEA7FA}" type="parTrans" cxnId="{5AF0B287-544F-4AA3-BE5E-5D864917DDC8}">
      <dgm:prSet/>
      <dgm:spPr/>
      <dgm:t>
        <a:bodyPr/>
        <a:lstStyle/>
        <a:p>
          <a:endParaRPr lang="el-GR" sz="1200" b="1"/>
        </a:p>
      </dgm:t>
    </dgm:pt>
    <dgm:pt modelId="{424F1F68-D462-449A-A640-99E03C8D1DDC}" type="sibTrans" cxnId="{5AF0B287-544F-4AA3-BE5E-5D864917DDC8}">
      <dgm:prSet/>
      <dgm:spPr>
        <a:xfrm>
          <a:off x="1576900" y="391448"/>
          <a:ext cx="4980549" cy="4980549"/>
        </a:xfrm>
        <a:custGeom>
          <a:avLst/>
          <a:gdLst/>
          <a:ahLst/>
          <a:cxnLst/>
          <a:rect l="0" t="0" r="0" b="0"/>
          <a:pathLst>
            <a:path>
              <a:moveTo>
                <a:pt x="10163" y="2715038"/>
              </a:moveTo>
              <a:arcTo wR="2490274" hR="2490274" stAng="10489298" swAng="2079004"/>
            </a:path>
          </a:pathLst>
        </a:custGeom>
        <a:noFill/>
        <a:ln w="6350" cap="flat" cmpd="sng" algn="ctr">
          <a:solidFill>
            <a:srgbClr val="70AD47">
              <a:hueOff val="0"/>
              <a:satOff val="0"/>
              <a:lumOff val="0"/>
              <a:alphaOff val="0"/>
            </a:srgbClr>
          </a:solidFill>
          <a:prstDash val="solid"/>
          <a:miter lim="800000"/>
        </a:ln>
        <a:effectLst/>
      </dgm:spPr>
      <dgm:t>
        <a:bodyPr/>
        <a:lstStyle/>
        <a:p>
          <a:endParaRPr lang="el-GR" sz="1200" b="1"/>
        </a:p>
      </dgm:t>
    </dgm:pt>
    <dgm:pt modelId="{B909B012-90E7-46EB-970A-227842FFFEEC}">
      <dgm:prSet phldrT="[Κείμενο]" custT="1"/>
      <dgm:spPr>
        <a:xfrm>
          <a:off x="1171572" y="1014742"/>
          <a:ext cx="1897254" cy="628640"/>
        </a:xfrm>
        <a:prstGeom prst="round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lnSpc>
              <a:spcPct val="150000"/>
            </a:lnSpc>
            <a:spcAft>
              <a:spcPts val="0"/>
            </a:spcAft>
            <a:buNone/>
          </a:pPr>
          <a:r>
            <a:rPr lang="el-GR" sz="1200" b="1">
              <a:solidFill>
                <a:sysClr val="window" lastClr="FFFFFF"/>
              </a:solidFill>
              <a:latin typeface="Bookman Old Style" panose="02050604050505020204" pitchFamily="18" charset="0"/>
              <a:ea typeface="+mn-ea"/>
              <a:cs typeface="+mn-cs"/>
            </a:rPr>
            <a:t>Ελκυστικότητα περιοχής</a:t>
          </a:r>
        </a:p>
      </dgm:t>
    </dgm:pt>
    <dgm:pt modelId="{ADC8C94F-CD8A-46A2-96BB-05966C863C94}" type="parTrans" cxnId="{769F8867-E329-468E-B7F1-1CAD493D8922}">
      <dgm:prSet/>
      <dgm:spPr/>
      <dgm:t>
        <a:bodyPr/>
        <a:lstStyle/>
        <a:p>
          <a:endParaRPr lang="el-GR" sz="1200" b="1"/>
        </a:p>
      </dgm:t>
    </dgm:pt>
    <dgm:pt modelId="{B13395C5-A5A9-4DC5-8EEA-A94BB5981BDA}" type="sibTrans" cxnId="{769F8867-E329-468E-B7F1-1CAD493D8922}">
      <dgm:prSet/>
      <dgm:spPr>
        <a:xfrm>
          <a:off x="1576900" y="391448"/>
          <a:ext cx="4980549" cy="4980549"/>
        </a:xfrm>
        <a:custGeom>
          <a:avLst/>
          <a:gdLst/>
          <a:ahLst/>
          <a:cxnLst/>
          <a:rect l="0" t="0" r="0" b="0"/>
          <a:pathLst>
            <a:path>
              <a:moveTo>
                <a:pt x="848477" y="617851"/>
              </a:moveTo>
              <a:arcTo wR="2490274" hR="2490274" stAng="13725284" swAng="1119854"/>
            </a:path>
          </a:pathLst>
        </a:custGeom>
        <a:noFill/>
        <a:ln w="6350" cap="flat" cmpd="sng" algn="ctr">
          <a:solidFill>
            <a:srgbClr val="70AD47">
              <a:hueOff val="0"/>
              <a:satOff val="0"/>
              <a:lumOff val="0"/>
              <a:alphaOff val="0"/>
            </a:srgbClr>
          </a:solidFill>
          <a:prstDash val="solid"/>
          <a:miter lim="800000"/>
        </a:ln>
        <a:effectLst/>
      </dgm:spPr>
      <dgm:t>
        <a:bodyPr/>
        <a:lstStyle/>
        <a:p>
          <a:endParaRPr lang="el-GR" sz="1200" b="1"/>
        </a:p>
      </dgm:t>
    </dgm:pt>
    <dgm:pt modelId="{0A97DB7F-4E11-46A1-B173-91A2084BA705}" type="pres">
      <dgm:prSet presAssocID="{D4506A34-039D-470F-930F-1F939C00A35E}" presName="cycle" presStyleCnt="0">
        <dgm:presLayoutVars>
          <dgm:dir/>
          <dgm:resizeHandles val="exact"/>
        </dgm:presLayoutVars>
      </dgm:prSet>
      <dgm:spPr/>
    </dgm:pt>
    <dgm:pt modelId="{D7332A3A-C02F-47F5-8504-8480771A8AD1}" type="pres">
      <dgm:prSet presAssocID="{C192B380-4149-4987-A089-BDADCE80219B}" presName="node" presStyleLbl="node1" presStyleIdx="0" presStyleCnt="7" custScaleX="141324" custScaleY="72041">
        <dgm:presLayoutVars>
          <dgm:bulletEnabled val="1"/>
        </dgm:presLayoutVars>
      </dgm:prSet>
      <dgm:spPr/>
    </dgm:pt>
    <dgm:pt modelId="{21A651EC-F424-48A8-BF80-8298C27E20AD}" type="pres">
      <dgm:prSet presAssocID="{C192B380-4149-4987-A089-BDADCE80219B}" presName="spNode" presStyleCnt="0"/>
      <dgm:spPr/>
    </dgm:pt>
    <dgm:pt modelId="{E35158FB-BAD7-4ED3-8C5D-0672C3C12334}" type="pres">
      <dgm:prSet presAssocID="{A0330B8C-34B0-4174-820A-28AB4F8D8477}" presName="sibTrans" presStyleLbl="sibTrans1D1" presStyleIdx="0" presStyleCnt="7"/>
      <dgm:spPr/>
    </dgm:pt>
    <dgm:pt modelId="{613D0936-C105-4508-BFDC-8F147146F871}" type="pres">
      <dgm:prSet presAssocID="{C5C2CD4E-855F-44B6-880A-7EFCB0F57062}" presName="node" presStyleLbl="node1" presStyleIdx="1" presStyleCnt="7" custScaleX="141324" custScaleY="72041">
        <dgm:presLayoutVars>
          <dgm:bulletEnabled val="1"/>
        </dgm:presLayoutVars>
      </dgm:prSet>
      <dgm:spPr/>
    </dgm:pt>
    <dgm:pt modelId="{D8240A8B-B175-46D4-9C47-B954EA80D7FD}" type="pres">
      <dgm:prSet presAssocID="{C5C2CD4E-855F-44B6-880A-7EFCB0F57062}" presName="spNode" presStyleCnt="0"/>
      <dgm:spPr/>
    </dgm:pt>
    <dgm:pt modelId="{AA0D5C34-EB8F-4643-A92D-26189D7D2EE4}" type="pres">
      <dgm:prSet presAssocID="{409C3773-EA2C-4EFB-91C6-A9231956632F}" presName="sibTrans" presStyleLbl="sibTrans1D1" presStyleIdx="1" presStyleCnt="7"/>
      <dgm:spPr/>
    </dgm:pt>
    <dgm:pt modelId="{F1A67EC5-5F61-47F8-9200-DEDF094E400F}" type="pres">
      <dgm:prSet presAssocID="{520F63DF-A3BC-4EF9-90D8-07D706826BA2}" presName="node" presStyleLbl="node1" presStyleIdx="2" presStyleCnt="7" custScaleX="141324" custScaleY="72041">
        <dgm:presLayoutVars>
          <dgm:bulletEnabled val="1"/>
        </dgm:presLayoutVars>
      </dgm:prSet>
      <dgm:spPr/>
    </dgm:pt>
    <dgm:pt modelId="{E8AAA6B7-BB8B-407F-BBCC-0E0C12967458}" type="pres">
      <dgm:prSet presAssocID="{520F63DF-A3BC-4EF9-90D8-07D706826BA2}" presName="spNode" presStyleCnt="0"/>
      <dgm:spPr/>
    </dgm:pt>
    <dgm:pt modelId="{F1D0F2B5-8A9F-4177-B712-0103D668CD31}" type="pres">
      <dgm:prSet presAssocID="{51E81C18-8D63-4096-99E2-E0099F5934D1}" presName="sibTrans" presStyleLbl="sibTrans1D1" presStyleIdx="2" presStyleCnt="7"/>
      <dgm:spPr/>
    </dgm:pt>
    <dgm:pt modelId="{FC34977E-AA78-409C-AAD4-94A34D12D9F3}" type="pres">
      <dgm:prSet presAssocID="{B19E2511-C101-45DF-AF7E-A737094E053C}" presName="node" presStyleLbl="node1" presStyleIdx="3" presStyleCnt="7" custScaleX="141324" custScaleY="72041" custRadScaleRad="96831" custRadScaleInc="-14555">
        <dgm:presLayoutVars>
          <dgm:bulletEnabled val="1"/>
        </dgm:presLayoutVars>
      </dgm:prSet>
      <dgm:spPr/>
    </dgm:pt>
    <dgm:pt modelId="{20B065A8-8C72-431D-9B5E-E1F2C81C2515}" type="pres">
      <dgm:prSet presAssocID="{B19E2511-C101-45DF-AF7E-A737094E053C}" presName="spNode" presStyleCnt="0"/>
      <dgm:spPr/>
    </dgm:pt>
    <dgm:pt modelId="{27842CF7-783E-4B06-98D6-258B75E358BF}" type="pres">
      <dgm:prSet presAssocID="{4D975594-2384-4CBF-AD9D-897A5D885168}" presName="sibTrans" presStyleLbl="sibTrans1D1" presStyleIdx="3" presStyleCnt="7"/>
      <dgm:spPr/>
    </dgm:pt>
    <dgm:pt modelId="{7F59A992-675C-4F38-A4CD-2E4837AB62A2}" type="pres">
      <dgm:prSet presAssocID="{C3EFAA05-7964-4D86-9619-1BB1261D387F}" presName="node" presStyleLbl="node1" presStyleIdx="4" presStyleCnt="7" custScaleX="141324" custScaleY="72041" custRadScaleRad="97987" custRadScaleInc="28303">
        <dgm:presLayoutVars>
          <dgm:bulletEnabled val="1"/>
        </dgm:presLayoutVars>
      </dgm:prSet>
      <dgm:spPr/>
    </dgm:pt>
    <dgm:pt modelId="{B5A0D7FA-F1FB-4F8B-A74D-2E87436CF11C}" type="pres">
      <dgm:prSet presAssocID="{C3EFAA05-7964-4D86-9619-1BB1261D387F}" presName="spNode" presStyleCnt="0"/>
      <dgm:spPr/>
    </dgm:pt>
    <dgm:pt modelId="{B3CCB5F9-C711-4836-83DD-67274089B22D}" type="pres">
      <dgm:prSet presAssocID="{FB3C4D24-1977-46E1-8D34-860E898E134E}" presName="sibTrans" presStyleLbl="sibTrans1D1" presStyleIdx="4" presStyleCnt="7"/>
      <dgm:spPr/>
    </dgm:pt>
    <dgm:pt modelId="{8549F9AB-BB93-4B44-9B2B-DE6C20411AF4}" type="pres">
      <dgm:prSet presAssocID="{60523AC5-E6DC-4F0A-8A5C-ACBE38033B5E}" presName="node" presStyleLbl="node1" presStyleIdx="5" presStyleCnt="7" custScaleX="141324" custScaleY="72041">
        <dgm:presLayoutVars>
          <dgm:bulletEnabled val="1"/>
        </dgm:presLayoutVars>
      </dgm:prSet>
      <dgm:spPr/>
    </dgm:pt>
    <dgm:pt modelId="{853BF917-AE50-4A1F-B9B6-2C3D857E699A}" type="pres">
      <dgm:prSet presAssocID="{60523AC5-E6DC-4F0A-8A5C-ACBE38033B5E}" presName="spNode" presStyleCnt="0"/>
      <dgm:spPr/>
    </dgm:pt>
    <dgm:pt modelId="{E9875392-1B87-4CD8-A4F2-DD22420B2A04}" type="pres">
      <dgm:prSet presAssocID="{424F1F68-D462-449A-A640-99E03C8D1DDC}" presName="sibTrans" presStyleLbl="sibTrans1D1" presStyleIdx="5" presStyleCnt="7"/>
      <dgm:spPr/>
    </dgm:pt>
    <dgm:pt modelId="{B804BEE8-997A-474E-BC0C-9F8C3D335CDA}" type="pres">
      <dgm:prSet presAssocID="{B909B012-90E7-46EB-970A-227842FFFEEC}" presName="node" presStyleLbl="node1" presStyleIdx="6" presStyleCnt="7" custScaleX="141324" custScaleY="72041">
        <dgm:presLayoutVars>
          <dgm:bulletEnabled val="1"/>
        </dgm:presLayoutVars>
      </dgm:prSet>
      <dgm:spPr/>
    </dgm:pt>
    <dgm:pt modelId="{0D0FBF85-4CF8-41FD-A646-ED18425D38CA}" type="pres">
      <dgm:prSet presAssocID="{B909B012-90E7-46EB-970A-227842FFFEEC}" presName="spNode" presStyleCnt="0"/>
      <dgm:spPr/>
    </dgm:pt>
    <dgm:pt modelId="{AA2CFD98-A763-4EC2-9F06-CF8748CD9786}" type="pres">
      <dgm:prSet presAssocID="{B13395C5-A5A9-4DC5-8EEA-A94BB5981BDA}" presName="sibTrans" presStyleLbl="sibTrans1D1" presStyleIdx="6" presStyleCnt="7"/>
      <dgm:spPr/>
    </dgm:pt>
  </dgm:ptLst>
  <dgm:cxnLst>
    <dgm:cxn modelId="{094FF50B-EF7D-485B-867B-DF64F05E05A9}" type="presOf" srcId="{B19E2511-C101-45DF-AF7E-A737094E053C}" destId="{FC34977E-AA78-409C-AAD4-94A34D12D9F3}" srcOrd="0" destOrd="0" presId="urn:microsoft.com/office/officeart/2005/8/layout/cycle6"/>
    <dgm:cxn modelId="{B2CE1C12-BD05-4205-A772-95D0B4617061}" type="presOf" srcId="{B909B012-90E7-46EB-970A-227842FFFEEC}" destId="{B804BEE8-997A-474E-BC0C-9F8C3D335CDA}" srcOrd="0" destOrd="0" presId="urn:microsoft.com/office/officeart/2005/8/layout/cycle6"/>
    <dgm:cxn modelId="{13232215-E865-40C0-BAB0-28BD6DBC5C20}" type="presOf" srcId="{C192B380-4149-4987-A089-BDADCE80219B}" destId="{D7332A3A-C02F-47F5-8504-8480771A8AD1}" srcOrd="0" destOrd="0" presId="urn:microsoft.com/office/officeart/2005/8/layout/cycle6"/>
    <dgm:cxn modelId="{3DD71C1B-CC7C-4ACD-9148-AF4DE6A228D2}" type="presOf" srcId="{51E81C18-8D63-4096-99E2-E0099F5934D1}" destId="{F1D0F2B5-8A9F-4177-B712-0103D668CD31}" srcOrd="0" destOrd="0" presId="urn:microsoft.com/office/officeart/2005/8/layout/cycle6"/>
    <dgm:cxn modelId="{119C1438-B696-465F-B400-98BBF368FF28}" srcId="{D4506A34-039D-470F-930F-1F939C00A35E}" destId="{520F63DF-A3BC-4EF9-90D8-07D706826BA2}" srcOrd="2" destOrd="0" parTransId="{813B1ABC-E101-440C-AE9D-2796750C7AFE}" sibTransId="{51E81C18-8D63-4096-99E2-E0099F5934D1}"/>
    <dgm:cxn modelId="{813FB640-4BD7-4769-8072-5C3818B6BA2E}" type="presOf" srcId="{FB3C4D24-1977-46E1-8D34-860E898E134E}" destId="{B3CCB5F9-C711-4836-83DD-67274089B22D}" srcOrd="0" destOrd="0" presId="urn:microsoft.com/office/officeart/2005/8/layout/cycle6"/>
    <dgm:cxn modelId="{769F8867-E329-468E-B7F1-1CAD493D8922}" srcId="{D4506A34-039D-470F-930F-1F939C00A35E}" destId="{B909B012-90E7-46EB-970A-227842FFFEEC}" srcOrd="6" destOrd="0" parTransId="{ADC8C94F-CD8A-46A2-96BB-05966C863C94}" sibTransId="{B13395C5-A5A9-4DC5-8EEA-A94BB5981BDA}"/>
    <dgm:cxn modelId="{46EE9F83-4842-4C3E-A461-36ACCBA19F8E}" type="presOf" srcId="{60523AC5-E6DC-4F0A-8A5C-ACBE38033B5E}" destId="{8549F9AB-BB93-4B44-9B2B-DE6C20411AF4}" srcOrd="0" destOrd="0" presId="urn:microsoft.com/office/officeart/2005/8/layout/cycle6"/>
    <dgm:cxn modelId="{A3F04086-AA9B-4340-8AD8-8D259AF81D67}" srcId="{D4506A34-039D-470F-930F-1F939C00A35E}" destId="{B19E2511-C101-45DF-AF7E-A737094E053C}" srcOrd="3" destOrd="0" parTransId="{3C2CC57A-5ABD-4A45-99F5-28D11A5759EE}" sibTransId="{4D975594-2384-4CBF-AD9D-897A5D885168}"/>
    <dgm:cxn modelId="{5AF0B287-544F-4AA3-BE5E-5D864917DDC8}" srcId="{D4506A34-039D-470F-930F-1F939C00A35E}" destId="{60523AC5-E6DC-4F0A-8A5C-ACBE38033B5E}" srcOrd="5" destOrd="0" parTransId="{171A5FCC-13E6-4DC8-839C-B948E6DEA7FA}" sibTransId="{424F1F68-D462-449A-A640-99E03C8D1DDC}"/>
    <dgm:cxn modelId="{3F467791-55AE-4BB0-83E2-12091A0C13B7}" type="presOf" srcId="{D4506A34-039D-470F-930F-1F939C00A35E}" destId="{0A97DB7F-4E11-46A1-B173-91A2084BA705}" srcOrd="0" destOrd="0" presId="urn:microsoft.com/office/officeart/2005/8/layout/cycle6"/>
    <dgm:cxn modelId="{5DF4AD92-25B8-415F-85DF-ECE54982FCE5}" srcId="{D4506A34-039D-470F-930F-1F939C00A35E}" destId="{C3EFAA05-7964-4D86-9619-1BB1261D387F}" srcOrd="4" destOrd="0" parTransId="{E2A29F6B-AEAE-40B1-B392-6DD4F66961EA}" sibTransId="{FB3C4D24-1977-46E1-8D34-860E898E134E}"/>
    <dgm:cxn modelId="{1CE00BAF-109C-4573-B2FE-1FDFEA7B2782}" srcId="{D4506A34-039D-470F-930F-1F939C00A35E}" destId="{C192B380-4149-4987-A089-BDADCE80219B}" srcOrd="0" destOrd="0" parTransId="{39A3B905-75DF-41CB-A850-0FA42F78AEED}" sibTransId="{A0330B8C-34B0-4174-820A-28AB4F8D8477}"/>
    <dgm:cxn modelId="{7001B4B9-745B-40CC-9C6C-D7788E0A9102}" srcId="{D4506A34-039D-470F-930F-1F939C00A35E}" destId="{C5C2CD4E-855F-44B6-880A-7EFCB0F57062}" srcOrd="1" destOrd="0" parTransId="{849D34EA-9445-4675-893E-D2A42FB7A305}" sibTransId="{409C3773-EA2C-4EFB-91C6-A9231956632F}"/>
    <dgm:cxn modelId="{D62A97CD-E1B3-48E2-8639-63173E00A9D1}" type="presOf" srcId="{C5C2CD4E-855F-44B6-880A-7EFCB0F57062}" destId="{613D0936-C105-4508-BFDC-8F147146F871}" srcOrd="0" destOrd="0" presId="urn:microsoft.com/office/officeart/2005/8/layout/cycle6"/>
    <dgm:cxn modelId="{FF7AB7D9-7569-4554-81D6-E77FB8CE53BC}" type="presOf" srcId="{A0330B8C-34B0-4174-820A-28AB4F8D8477}" destId="{E35158FB-BAD7-4ED3-8C5D-0672C3C12334}" srcOrd="0" destOrd="0" presId="urn:microsoft.com/office/officeart/2005/8/layout/cycle6"/>
    <dgm:cxn modelId="{819405DA-7351-4369-9A0E-416D991DFC80}" type="presOf" srcId="{4D975594-2384-4CBF-AD9D-897A5D885168}" destId="{27842CF7-783E-4B06-98D6-258B75E358BF}" srcOrd="0" destOrd="0" presId="urn:microsoft.com/office/officeart/2005/8/layout/cycle6"/>
    <dgm:cxn modelId="{7FCC1DDA-543A-4058-9451-00285284FE58}" type="presOf" srcId="{520F63DF-A3BC-4EF9-90D8-07D706826BA2}" destId="{F1A67EC5-5F61-47F8-9200-DEDF094E400F}" srcOrd="0" destOrd="0" presId="urn:microsoft.com/office/officeart/2005/8/layout/cycle6"/>
    <dgm:cxn modelId="{BA51D2DA-B25E-47D3-830E-1A3E7980DDD7}" type="presOf" srcId="{409C3773-EA2C-4EFB-91C6-A9231956632F}" destId="{AA0D5C34-EB8F-4643-A92D-26189D7D2EE4}" srcOrd="0" destOrd="0" presId="urn:microsoft.com/office/officeart/2005/8/layout/cycle6"/>
    <dgm:cxn modelId="{EA9AE0ED-3C71-4844-81D3-DAF8AFB7C342}" type="presOf" srcId="{424F1F68-D462-449A-A640-99E03C8D1DDC}" destId="{E9875392-1B87-4CD8-A4F2-DD22420B2A04}" srcOrd="0" destOrd="0" presId="urn:microsoft.com/office/officeart/2005/8/layout/cycle6"/>
    <dgm:cxn modelId="{BC2F6AF4-C092-413A-8B9B-A67983D0B935}" type="presOf" srcId="{C3EFAA05-7964-4D86-9619-1BB1261D387F}" destId="{7F59A992-675C-4F38-A4CD-2E4837AB62A2}" srcOrd="0" destOrd="0" presId="urn:microsoft.com/office/officeart/2005/8/layout/cycle6"/>
    <dgm:cxn modelId="{F68788F4-D35B-4E2A-B8B2-B158FEC241EC}" type="presOf" srcId="{B13395C5-A5A9-4DC5-8EEA-A94BB5981BDA}" destId="{AA2CFD98-A763-4EC2-9F06-CF8748CD9786}" srcOrd="0" destOrd="0" presId="urn:microsoft.com/office/officeart/2005/8/layout/cycle6"/>
    <dgm:cxn modelId="{E2DE8E13-2824-4029-BC1B-6F2404F84886}" type="presParOf" srcId="{0A97DB7F-4E11-46A1-B173-91A2084BA705}" destId="{D7332A3A-C02F-47F5-8504-8480771A8AD1}" srcOrd="0" destOrd="0" presId="urn:microsoft.com/office/officeart/2005/8/layout/cycle6"/>
    <dgm:cxn modelId="{549C117E-F87F-4457-BA23-7F7EA7ACB39C}" type="presParOf" srcId="{0A97DB7F-4E11-46A1-B173-91A2084BA705}" destId="{21A651EC-F424-48A8-BF80-8298C27E20AD}" srcOrd="1" destOrd="0" presId="urn:microsoft.com/office/officeart/2005/8/layout/cycle6"/>
    <dgm:cxn modelId="{C4D6A7A9-B50D-4099-A8E2-64E931FAE411}" type="presParOf" srcId="{0A97DB7F-4E11-46A1-B173-91A2084BA705}" destId="{E35158FB-BAD7-4ED3-8C5D-0672C3C12334}" srcOrd="2" destOrd="0" presId="urn:microsoft.com/office/officeart/2005/8/layout/cycle6"/>
    <dgm:cxn modelId="{68271C01-ACE8-4DAF-BCD6-CEEB3DB37C0C}" type="presParOf" srcId="{0A97DB7F-4E11-46A1-B173-91A2084BA705}" destId="{613D0936-C105-4508-BFDC-8F147146F871}" srcOrd="3" destOrd="0" presId="urn:microsoft.com/office/officeart/2005/8/layout/cycle6"/>
    <dgm:cxn modelId="{B33FD4F8-D9DA-4963-A6C7-6EC936D83EE5}" type="presParOf" srcId="{0A97DB7F-4E11-46A1-B173-91A2084BA705}" destId="{D8240A8B-B175-46D4-9C47-B954EA80D7FD}" srcOrd="4" destOrd="0" presId="urn:microsoft.com/office/officeart/2005/8/layout/cycle6"/>
    <dgm:cxn modelId="{EB74BCED-33E4-473C-84C0-B248D3CB739C}" type="presParOf" srcId="{0A97DB7F-4E11-46A1-B173-91A2084BA705}" destId="{AA0D5C34-EB8F-4643-A92D-26189D7D2EE4}" srcOrd="5" destOrd="0" presId="urn:microsoft.com/office/officeart/2005/8/layout/cycle6"/>
    <dgm:cxn modelId="{D12FABAA-F84D-4416-8955-00761BD8155A}" type="presParOf" srcId="{0A97DB7F-4E11-46A1-B173-91A2084BA705}" destId="{F1A67EC5-5F61-47F8-9200-DEDF094E400F}" srcOrd="6" destOrd="0" presId="urn:microsoft.com/office/officeart/2005/8/layout/cycle6"/>
    <dgm:cxn modelId="{2A65A454-76F2-41B1-9BC9-0CED37699526}" type="presParOf" srcId="{0A97DB7F-4E11-46A1-B173-91A2084BA705}" destId="{E8AAA6B7-BB8B-407F-BBCC-0E0C12967458}" srcOrd="7" destOrd="0" presId="urn:microsoft.com/office/officeart/2005/8/layout/cycle6"/>
    <dgm:cxn modelId="{F501013A-F86D-45AE-9816-68A7210521FC}" type="presParOf" srcId="{0A97DB7F-4E11-46A1-B173-91A2084BA705}" destId="{F1D0F2B5-8A9F-4177-B712-0103D668CD31}" srcOrd="8" destOrd="0" presId="urn:microsoft.com/office/officeart/2005/8/layout/cycle6"/>
    <dgm:cxn modelId="{204C16DA-41F9-4217-B05B-C95A39563779}" type="presParOf" srcId="{0A97DB7F-4E11-46A1-B173-91A2084BA705}" destId="{FC34977E-AA78-409C-AAD4-94A34D12D9F3}" srcOrd="9" destOrd="0" presId="urn:microsoft.com/office/officeart/2005/8/layout/cycle6"/>
    <dgm:cxn modelId="{1C19D57F-0FEE-485C-8D77-F2C6DBB4C738}" type="presParOf" srcId="{0A97DB7F-4E11-46A1-B173-91A2084BA705}" destId="{20B065A8-8C72-431D-9B5E-E1F2C81C2515}" srcOrd="10" destOrd="0" presId="urn:microsoft.com/office/officeart/2005/8/layout/cycle6"/>
    <dgm:cxn modelId="{E8FC26A9-63CE-43E0-A82D-90EBB5BE1C5A}" type="presParOf" srcId="{0A97DB7F-4E11-46A1-B173-91A2084BA705}" destId="{27842CF7-783E-4B06-98D6-258B75E358BF}" srcOrd="11" destOrd="0" presId="urn:microsoft.com/office/officeart/2005/8/layout/cycle6"/>
    <dgm:cxn modelId="{98D45114-296B-42C1-A8E2-BC8C1FA36694}" type="presParOf" srcId="{0A97DB7F-4E11-46A1-B173-91A2084BA705}" destId="{7F59A992-675C-4F38-A4CD-2E4837AB62A2}" srcOrd="12" destOrd="0" presId="urn:microsoft.com/office/officeart/2005/8/layout/cycle6"/>
    <dgm:cxn modelId="{B5E4C6B8-FA6C-4BD6-BEC3-1B165A179006}" type="presParOf" srcId="{0A97DB7F-4E11-46A1-B173-91A2084BA705}" destId="{B5A0D7FA-F1FB-4F8B-A74D-2E87436CF11C}" srcOrd="13" destOrd="0" presId="urn:microsoft.com/office/officeart/2005/8/layout/cycle6"/>
    <dgm:cxn modelId="{3B13CA8F-84A9-4C0F-9F88-7129CDF2D441}" type="presParOf" srcId="{0A97DB7F-4E11-46A1-B173-91A2084BA705}" destId="{B3CCB5F9-C711-4836-83DD-67274089B22D}" srcOrd="14" destOrd="0" presId="urn:microsoft.com/office/officeart/2005/8/layout/cycle6"/>
    <dgm:cxn modelId="{84A8DEFC-117B-461E-8343-AD58D6CF14D2}" type="presParOf" srcId="{0A97DB7F-4E11-46A1-B173-91A2084BA705}" destId="{8549F9AB-BB93-4B44-9B2B-DE6C20411AF4}" srcOrd="15" destOrd="0" presId="urn:microsoft.com/office/officeart/2005/8/layout/cycle6"/>
    <dgm:cxn modelId="{DB60C456-343C-4C53-ABDB-29755503E166}" type="presParOf" srcId="{0A97DB7F-4E11-46A1-B173-91A2084BA705}" destId="{853BF917-AE50-4A1F-B9B6-2C3D857E699A}" srcOrd="16" destOrd="0" presId="urn:microsoft.com/office/officeart/2005/8/layout/cycle6"/>
    <dgm:cxn modelId="{B5CA883C-0BB7-49AF-9514-E3CC54767A5D}" type="presParOf" srcId="{0A97DB7F-4E11-46A1-B173-91A2084BA705}" destId="{E9875392-1B87-4CD8-A4F2-DD22420B2A04}" srcOrd="17" destOrd="0" presId="urn:microsoft.com/office/officeart/2005/8/layout/cycle6"/>
    <dgm:cxn modelId="{FC143973-3C0A-4DF1-B6D1-343A04855B20}" type="presParOf" srcId="{0A97DB7F-4E11-46A1-B173-91A2084BA705}" destId="{B804BEE8-997A-474E-BC0C-9F8C3D335CDA}" srcOrd="18" destOrd="0" presId="urn:microsoft.com/office/officeart/2005/8/layout/cycle6"/>
    <dgm:cxn modelId="{6C9B69EB-B611-41C5-9659-07982A8E94DF}" type="presParOf" srcId="{0A97DB7F-4E11-46A1-B173-91A2084BA705}" destId="{0D0FBF85-4CF8-41FD-A646-ED18425D38CA}" srcOrd="19" destOrd="0" presId="urn:microsoft.com/office/officeart/2005/8/layout/cycle6"/>
    <dgm:cxn modelId="{2E17A090-816D-40AC-9A68-475F9312C13D}" type="presParOf" srcId="{0A97DB7F-4E11-46A1-B173-91A2084BA705}" destId="{AA2CFD98-A763-4EC2-9F06-CF8748CD9786}" srcOrd="20"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4E4A16-7CFB-4F12-BF88-2DBC8067703B}">
      <dsp:nvSpPr>
        <dsp:cNvPr id="0" name=""/>
        <dsp:cNvSpPr/>
      </dsp:nvSpPr>
      <dsp:spPr>
        <a:xfrm rot="5400000">
          <a:off x="305392" y="2444725"/>
          <a:ext cx="909610" cy="1513571"/>
        </a:xfrm>
        <a:prstGeom prst="corner">
          <a:avLst>
            <a:gd name="adj1" fmla="val 16120"/>
            <a:gd name="adj2" fmla="val 16110"/>
          </a:avLst>
        </a:prstGeom>
        <a:solidFill>
          <a:schemeClr val="accent2">
            <a:hueOff val="0"/>
            <a:satOff val="0"/>
            <a:lumOff val="0"/>
            <a:alphaOff val="0"/>
          </a:schemeClr>
        </a:solidFill>
        <a:ln w="12700"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F3C00E-51CD-4ED5-A631-2DF0E514536A}">
      <dsp:nvSpPr>
        <dsp:cNvPr id="0" name=""/>
        <dsp:cNvSpPr/>
      </dsp:nvSpPr>
      <dsp:spPr>
        <a:xfrm>
          <a:off x="153555" y="2896957"/>
          <a:ext cx="1366461" cy="1197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150000"/>
            </a:lnSpc>
            <a:spcBef>
              <a:spcPct val="0"/>
            </a:spcBef>
            <a:spcAft>
              <a:spcPts val="0"/>
            </a:spcAft>
            <a:buNone/>
          </a:pPr>
          <a:r>
            <a:rPr lang="el-GR" sz="1400" b="1" kern="1200" dirty="0">
              <a:latin typeface="Bookman Old Style" panose="02050604050505020204" pitchFamily="18" charset="0"/>
            </a:rPr>
            <a:t>Υποβολή φακέλου Α </a:t>
          </a:r>
          <a:r>
            <a:rPr lang="el-GR" sz="1400" b="1" kern="1200" dirty="0">
              <a:solidFill>
                <a:srgbClr val="FF0000"/>
              </a:solidFill>
              <a:latin typeface="Bookman Old Style" panose="02050604050505020204" pitchFamily="18" charset="0"/>
            </a:rPr>
            <a:t>22/2/2023</a:t>
          </a:r>
        </a:p>
      </dsp:txBody>
      <dsp:txXfrm>
        <a:off x="153555" y="2896957"/>
        <a:ext cx="1366461" cy="1197783"/>
      </dsp:txXfrm>
    </dsp:sp>
    <dsp:sp modelId="{00E98C4C-2464-4B37-A3A8-DA822C4E36CB}">
      <dsp:nvSpPr>
        <dsp:cNvPr id="0" name=""/>
        <dsp:cNvSpPr/>
      </dsp:nvSpPr>
      <dsp:spPr>
        <a:xfrm>
          <a:off x="1262194" y="2333294"/>
          <a:ext cx="257822" cy="257822"/>
        </a:xfrm>
        <a:prstGeom prst="triangle">
          <a:avLst>
            <a:gd name="adj" fmla="val 100000"/>
          </a:avLst>
        </a:prstGeom>
        <a:solidFill>
          <a:schemeClr val="accent3">
            <a:hueOff val="0"/>
            <a:satOff val="0"/>
            <a:lumOff val="0"/>
            <a:alphaOff val="0"/>
          </a:schemeClr>
        </a:solidFill>
        <a:ln w="12700" cap="flat" cmpd="sng" algn="in">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DE0C3B-3735-4B04-92AF-1DD96356A151}">
      <dsp:nvSpPr>
        <dsp:cNvPr id="0" name=""/>
        <dsp:cNvSpPr/>
      </dsp:nvSpPr>
      <dsp:spPr>
        <a:xfrm rot="5400000">
          <a:off x="1978207" y="2030785"/>
          <a:ext cx="909610" cy="1513571"/>
        </a:xfrm>
        <a:prstGeom prst="corner">
          <a:avLst>
            <a:gd name="adj1" fmla="val 16120"/>
            <a:gd name="adj2" fmla="val 16110"/>
          </a:avLst>
        </a:prstGeom>
        <a:solidFill>
          <a:schemeClr val="accent4">
            <a:hueOff val="0"/>
            <a:satOff val="0"/>
            <a:lumOff val="0"/>
            <a:alphaOff val="0"/>
          </a:schemeClr>
        </a:solidFill>
        <a:ln w="12700"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160425-3326-4D91-93D4-51BD32CBF609}">
      <dsp:nvSpPr>
        <dsp:cNvPr id="0" name=""/>
        <dsp:cNvSpPr/>
      </dsp:nvSpPr>
      <dsp:spPr>
        <a:xfrm>
          <a:off x="1826371" y="2483017"/>
          <a:ext cx="1366461" cy="1197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150000"/>
            </a:lnSpc>
            <a:spcBef>
              <a:spcPct val="0"/>
            </a:spcBef>
            <a:spcAft>
              <a:spcPct val="35000"/>
            </a:spcAft>
            <a:buNone/>
          </a:pPr>
          <a:r>
            <a:rPr lang="el-GR" sz="1400" b="1" kern="1200">
              <a:latin typeface="Bookman Old Style" panose="02050604050505020204" pitchFamily="18" charset="0"/>
            </a:rPr>
            <a:t>Έλεγχος κριτηρίων </a:t>
          </a:r>
          <a:r>
            <a:rPr lang="en-US" sz="1400" b="1" kern="1200">
              <a:latin typeface="Bookman Old Style" panose="02050604050505020204" pitchFamily="18" charset="0"/>
            </a:rPr>
            <a:t>on-off</a:t>
          </a:r>
          <a:endParaRPr lang="el-GR" sz="1400" b="1" kern="1200">
            <a:latin typeface="Bookman Old Style" panose="02050604050505020204" pitchFamily="18" charset="0"/>
          </a:endParaRPr>
        </a:p>
      </dsp:txBody>
      <dsp:txXfrm>
        <a:off x="1826371" y="2483017"/>
        <a:ext cx="1366461" cy="1197783"/>
      </dsp:txXfrm>
    </dsp:sp>
    <dsp:sp modelId="{A60A73B6-804F-443F-9AF9-83CD6B127638}">
      <dsp:nvSpPr>
        <dsp:cNvPr id="0" name=""/>
        <dsp:cNvSpPr/>
      </dsp:nvSpPr>
      <dsp:spPr>
        <a:xfrm>
          <a:off x="2935009" y="1919355"/>
          <a:ext cx="257822" cy="257822"/>
        </a:xfrm>
        <a:prstGeom prst="triangle">
          <a:avLst>
            <a:gd name="adj" fmla="val 100000"/>
          </a:avLst>
        </a:prstGeom>
        <a:solidFill>
          <a:schemeClr val="accent5">
            <a:hueOff val="0"/>
            <a:satOff val="0"/>
            <a:lumOff val="0"/>
            <a:alphaOff val="0"/>
          </a:schemeClr>
        </a:solidFill>
        <a:ln w="12700" cap="flat" cmpd="sng" algn="in">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84D862-B5F9-4ECB-BFD1-8328B8D81534}">
      <dsp:nvSpPr>
        <dsp:cNvPr id="0" name=""/>
        <dsp:cNvSpPr/>
      </dsp:nvSpPr>
      <dsp:spPr>
        <a:xfrm rot="5400000">
          <a:off x="3651023" y="1616846"/>
          <a:ext cx="909610" cy="1513571"/>
        </a:xfrm>
        <a:prstGeom prst="corner">
          <a:avLst>
            <a:gd name="adj1" fmla="val 16120"/>
            <a:gd name="adj2" fmla="val 16110"/>
          </a:avLst>
        </a:prstGeom>
        <a:solidFill>
          <a:schemeClr val="accent6">
            <a:hueOff val="0"/>
            <a:satOff val="0"/>
            <a:lumOff val="0"/>
            <a:alphaOff val="0"/>
          </a:schemeClr>
        </a:solidFill>
        <a:ln w="12700" cap="flat" cmpd="sng" algn="in">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FA6E17-B75C-40D6-8227-D09CC9A58D3D}">
      <dsp:nvSpPr>
        <dsp:cNvPr id="0" name=""/>
        <dsp:cNvSpPr/>
      </dsp:nvSpPr>
      <dsp:spPr>
        <a:xfrm>
          <a:off x="3499186" y="2069077"/>
          <a:ext cx="1366461" cy="1197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150000"/>
            </a:lnSpc>
            <a:spcBef>
              <a:spcPct val="0"/>
            </a:spcBef>
            <a:spcAft>
              <a:spcPct val="35000"/>
            </a:spcAft>
            <a:buNone/>
          </a:pPr>
          <a:r>
            <a:rPr lang="el-GR" sz="1400" b="1" kern="1200" dirty="0">
              <a:latin typeface="Bookman Old Style" panose="02050604050505020204" pitchFamily="18" charset="0"/>
            </a:rPr>
            <a:t>Υποβολή φακέλου Β </a:t>
          </a:r>
          <a:r>
            <a:rPr lang="el-GR" sz="1400" b="1" kern="1200" dirty="0">
              <a:solidFill>
                <a:srgbClr val="FF0000"/>
              </a:solidFill>
              <a:latin typeface="Bookman Old Style" panose="02050604050505020204" pitchFamily="18" charset="0"/>
            </a:rPr>
            <a:t>12/4/2023</a:t>
          </a:r>
        </a:p>
      </dsp:txBody>
      <dsp:txXfrm>
        <a:off x="3499186" y="2069077"/>
        <a:ext cx="1366461" cy="1197783"/>
      </dsp:txXfrm>
    </dsp:sp>
    <dsp:sp modelId="{33E84CA4-E2F6-4728-A970-D407186FB50B}">
      <dsp:nvSpPr>
        <dsp:cNvPr id="0" name=""/>
        <dsp:cNvSpPr/>
      </dsp:nvSpPr>
      <dsp:spPr>
        <a:xfrm>
          <a:off x="4607824" y="1505415"/>
          <a:ext cx="257822" cy="257822"/>
        </a:xfrm>
        <a:prstGeom prst="triangle">
          <a:avLst>
            <a:gd name="adj" fmla="val 100000"/>
          </a:avLst>
        </a:prstGeom>
        <a:solidFill>
          <a:schemeClr val="accent2">
            <a:hueOff val="0"/>
            <a:satOff val="0"/>
            <a:lumOff val="0"/>
            <a:alphaOff val="0"/>
          </a:schemeClr>
        </a:solidFill>
        <a:ln w="12700"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AE37FF-3F20-4787-9C20-903A989DDF81}">
      <dsp:nvSpPr>
        <dsp:cNvPr id="0" name=""/>
        <dsp:cNvSpPr/>
      </dsp:nvSpPr>
      <dsp:spPr>
        <a:xfrm rot="5400000">
          <a:off x="5323838" y="1202906"/>
          <a:ext cx="909610" cy="1513571"/>
        </a:xfrm>
        <a:prstGeom prst="corner">
          <a:avLst>
            <a:gd name="adj1" fmla="val 16120"/>
            <a:gd name="adj2" fmla="val 16110"/>
          </a:avLst>
        </a:prstGeom>
        <a:solidFill>
          <a:schemeClr val="accent3">
            <a:hueOff val="0"/>
            <a:satOff val="0"/>
            <a:lumOff val="0"/>
            <a:alphaOff val="0"/>
          </a:schemeClr>
        </a:solidFill>
        <a:ln w="12700" cap="flat" cmpd="sng" algn="in">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304F42-83D2-4224-A3DE-C5B24DF450A6}">
      <dsp:nvSpPr>
        <dsp:cNvPr id="0" name=""/>
        <dsp:cNvSpPr/>
      </dsp:nvSpPr>
      <dsp:spPr>
        <a:xfrm>
          <a:off x="5172002" y="1655138"/>
          <a:ext cx="1366461" cy="1197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150000"/>
            </a:lnSpc>
            <a:spcBef>
              <a:spcPct val="0"/>
            </a:spcBef>
            <a:spcAft>
              <a:spcPct val="35000"/>
            </a:spcAft>
            <a:buNone/>
          </a:pPr>
          <a:r>
            <a:rPr lang="el-GR" sz="1400" b="1" kern="1200">
              <a:latin typeface="Bookman Old Style" panose="02050604050505020204" pitchFamily="18" charset="0"/>
            </a:rPr>
            <a:t>Έλεγχος κριτηρίων </a:t>
          </a:r>
          <a:r>
            <a:rPr lang="en-US" sz="1400" b="1" kern="1200">
              <a:latin typeface="Bookman Old Style" panose="02050604050505020204" pitchFamily="18" charset="0"/>
            </a:rPr>
            <a:t>on-off</a:t>
          </a:r>
          <a:endParaRPr lang="el-GR" sz="1400" b="1" kern="1200">
            <a:latin typeface="Bookman Old Style" panose="02050604050505020204" pitchFamily="18" charset="0"/>
          </a:endParaRPr>
        </a:p>
      </dsp:txBody>
      <dsp:txXfrm>
        <a:off x="5172002" y="1655138"/>
        <a:ext cx="1366461" cy="1197783"/>
      </dsp:txXfrm>
    </dsp:sp>
    <dsp:sp modelId="{3C9D81CA-DF0C-4579-8084-231BA999F22F}">
      <dsp:nvSpPr>
        <dsp:cNvPr id="0" name=""/>
        <dsp:cNvSpPr/>
      </dsp:nvSpPr>
      <dsp:spPr>
        <a:xfrm>
          <a:off x="6280640" y="1091475"/>
          <a:ext cx="257822" cy="257822"/>
        </a:xfrm>
        <a:prstGeom prst="triangle">
          <a:avLst>
            <a:gd name="adj" fmla="val 100000"/>
          </a:avLst>
        </a:prstGeom>
        <a:solidFill>
          <a:schemeClr val="accent4">
            <a:hueOff val="0"/>
            <a:satOff val="0"/>
            <a:lumOff val="0"/>
            <a:alphaOff val="0"/>
          </a:schemeClr>
        </a:solidFill>
        <a:ln w="12700"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FDFBAC-D4AE-47C6-8FC9-760E017E6409}">
      <dsp:nvSpPr>
        <dsp:cNvPr id="0" name=""/>
        <dsp:cNvSpPr/>
      </dsp:nvSpPr>
      <dsp:spPr>
        <a:xfrm rot="5400000">
          <a:off x="6996654" y="788966"/>
          <a:ext cx="909610" cy="1513571"/>
        </a:xfrm>
        <a:prstGeom prst="corner">
          <a:avLst>
            <a:gd name="adj1" fmla="val 16120"/>
            <a:gd name="adj2" fmla="val 16110"/>
          </a:avLst>
        </a:prstGeom>
        <a:solidFill>
          <a:schemeClr val="accent5">
            <a:hueOff val="0"/>
            <a:satOff val="0"/>
            <a:lumOff val="0"/>
            <a:alphaOff val="0"/>
          </a:schemeClr>
        </a:solidFill>
        <a:ln w="12700" cap="flat" cmpd="sng" algn="in">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F15D73-37C5-4617-A802-ADFE666A62BD}">
      <dsp:nvSpPr>
        <dsp:cNvPr id="0" name=""/>
        <dsp:cNvSpPr/>
      </dsp:nvSpPr>
      <dsp:spPr>
        <a:xfrm>
          <a:off x="6844817" y="1241198"/>
          <a:ext cx="1366461" cy="1197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150000"/>
            </a:lnSpc>
            <a:spcBef>
              <a:spcPct val="0"/>
            </a:spcBef>
            <a:spcAft>
              <a:spcPct val="35000"/>
            </a:spcAft>
            <a:buNone/>
          </a:pPr>
          <a:r>
            <a:rPr lang="el-GR" sz="1400" b="1" kern="1200" dirty="0">
              <a:latin typeface="Bookman Old Style" panose="02050604050505020204" pitchFamily="18" charset="0"/>
            </a:rPr>
            <a:t>Βαθμολογία</a:t>
          </a:r>
        </a:p>
      </dsp:txBody>
      <dsp:txXfrm>
        <a:off x="6844817" y="1241198"/>
        <a:ext cx="1366461" cy="1197783"/>
      </dsp:txXfrm>
    </dsp:sp>
    <dsp:sp modelId="{19EF353A-63AE-4749-8A86-900E2C90E4B7}">
      <dsp:nvSpPr>
        <dsp:cNvPr id="0" name=""/>
        <dsp:cNvSpPr/>
      </dsp:nvSpPr>
      <dsp:spPr>
        <a:xfrm>
          <a:off x="7953455" y="677535"/>
          <a:ext cx="257822" cy="257822"/>
        </a:xfrm>
        <a:prstGeom prst="triangle">
          <a:avLst>
            <a:gd name="adj" fmla="val 100000"/>
          </a:avLst>
        </a:prstGeom>
        <a:solidFill>
          <a:schemeClr val="accent6">
            <a:hueOff val="0"/>
            <a:satOff val="0"/>
            <a:lumOff val="0"/>
            <a:alphaOff val="0"/>
          </a:schemeClr>
        </a:solidFill>
        <a:ln w="12700" cap="flat" cmpd="sng" algn="in">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A04678-91DA-4240-A296-1E58E2BA6CAD}">
      <dsp:nvSpPr>
        <dsp:cNvPr id="0" name=""/>
        <dsp:cNvSpPr/>
      </dsp:nvSpPr>
      <dsp:spPr>
        <a:xfrm rot="5400000">
          <a:off x="8669469" y="375026"/>
          <a:ext cx="909610" cy="1513571"/>
        </a:xfrm>
        <a:prstGeom prst="corner">
          <a:avLst>
            <a:gd name="adj1" fmla="val 16120"/>
            <a:gd name="adj2" fmla="val 16110"/>
          </a:avLst>
        </a:prstGeom>
        <a:solidFill>
          <a:schemeClr val="accent2">
            <a:hueOff val="0"/>
            <a:satOff val="0"/>
            <a:lumOff val="0"/>
            <a:alphaOff val="0"/>
          </a:schemeClr>
        </a:solidFill>
        <a:ln w="12700"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74C8F7-728C-47A3-BF8F-B7F2D3839DFB}">
      <dsp:nvSpPr>
        <dsp:cNvPr id="0" name=""/>
        <dsp:cNvSpPr/>
      </dsp:nvSpPr>
      <dsp:spPr>
        <a:xfrm>
          <a:off x="8517632" y="827258"/>
          <a:ext cx="1366461" cy="1197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150000"/>
            </a:lnSpc>
            <a:spcBef>
              <a:spcPct val="0"/>
            </a:spcBef>
            <a:spcAft>
              <a:spcPct val="35000"/>
            </a:spcAft>
            <a:buNone/>
          </a:pPr>
          <a:r>
            <a:rPr lang="el-GR" sz="1400" b="1" kern="1200">
              <a:latin typeface="Bookman Old Style" panose="02050604050505020204" pitchFamily="18" charset="0"/>
            </a:rPr>
            <a:t>Απόφαση έγκρισης</a:t>
          </a:r>
        </a:p>
      </dsp:txBody>
      <dsp:txXfrm>
        <a:off x="8517632" y="827258"/>
        <a:ext cx="1366461" cy="11977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332A3A-C02F-47F5-8504-8480771A8AD1}">
      <dsp:nvSpPr>
        <dsp:cNvPr id="0" name=""/>
        <dsp:cNvSpPr/>
      </dsp:nvSpPr>
      <dsp:spPr>
        <a:xfrm>
          <a:off x="3249268" y="83330"/>
          <a:ext cx="1988238" cy="658787"/>
        </a:xfrm>
        <a:prstGeom prst="round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150000"/>
            </a:lnSpc>
            <a:spcBef>
              <a:spcPct val="0"/>
            </a:spcBef>
            <a:spcAft>
              <a:spcPts val="0"/>
            </a:spcAft>
            <a:buNone/>
          </a:pPr>
          <a:r>
            <a:rPr lang="el-GR" sz="1200" b="1" kern="1200">
              <a:solidFill>
                <a:sysClr val="window" lastClr="FFFFFF"/>
              </a:solidFill>
              <a:latin typeface="Bookman Old Style" panose="02050604050505020204" pitchFamily="18" charset="0"/>
              <a:ea typeface="+mn-ea"/>
              <a:cs typeface="+mn-cs"/>
            </a:rPr>
            <a:t>Πολιτισμός</a:t>
          </a:r>
        </a:p>
      </dsp:txBody>
      <dsp:txXfrm>
        <a:off x="3281427" y="115489"/>
        <a:ext cx="1923920" cy="594469"/>
      </dsp:txXfrm>
    </dsp:sp>
    <dsp:sp modelId="{E35158FB-BAD7-4ED3-8C5D-0672C3C12334}">
      <dsp:nvSpPr>
        <dsp:cNvPr id="0" name=""/>
        <dsp:cNvSpPr/>
      </dsp:nvSpPr>
      <dsp:spPr>
        <a:xfrm>
          <a:off x="1636051" y="412724"/>
          <a:ext cx="5214671" cy="5214671"/>
        </a:xfrm>
        <a:custGeom>
          <a:avLst/>
          <a:gdLst/>
          <a:ahLst/>
          <a:cxnLst/>
          <a:rect l="0" t="0" r="0" b="0"/>
          <a:pathLst>
            <a:path>
              <a:moveTo>
                <a:pt x="3446514" y="190910"/>
              </a:moveTo>
              <a:arcTo wR="2490274" hR="2490274" stAng="17554862" swAng="1119854"/>
            </a:path>
          </a:pathLst>
        </a:custGeom>
        <a:noFill/>
        <a:ln w="6350" cap="flat" cmpd="sng" algn="ctr">
          <a:solidFill>
            <a:srgbClr val="70AD47">
              <a:hueOff val="0"/>
              <a:satOff val="0"/>
              <a:lumOff val="0"/>
              <a:alphaOff val="0"/>
            </a:srgbClr>
          </a:solidFill>
          <a:prstDash val="solid"/>
          <a:miter lim="800000"/>
        </a:ln>
        <a:effectLst/>
      </dsp:spPr>
      <dsp:style>
        <a:lnRef idx="1">
          <a:scrgbClr r="0" g="0" b="0"/>
        </a:lnRef>
        <a:fillRef idx="0">
          <a:scrgbClr r="0" g="0" b="0"/>
        </a:fillRef>
        <a:effectRef idx="0">
          <a:scrgbClr r="0" g="0" b="0"/>
        </a:effectRef>
        <a:fontRef idx="minor"/>
      </dsp:style>
    </dsp:sp>
    <dsp:sp modelId="{613D0936-C105-4508-BFDC-8F147146F871}">
      <dsp:nvSpPr>
        <dsp:cNvPr id="0" name=""/>
        <dsp:cNvSpPr/>
      </dsp:nvSpPr>
      <dsp:spPr>
        <a:xfrm>
          <a:off x="5287765" y="1065019"/>
          <a:ext cx="1988238" cy="658787"/>
        </a:xfrm>
        <a:prstGeom prst="round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150000"/>
            </a:lnSpc>
            <a:spcBef>
              <a:spcPct val="0"/>
            </a:spcBef>
            <a:spcAft>
              <a:spcPts val="0"/>
            </a:spcAft>
            <a:buNone/>
          </a:pPr>
          <a:r>
            <a:rPr lang="el-GR" sz="1200" b="1" kern="1200">
              <a:solidFill>
                <a:sysClr val="window" lastClr="FFFFFF"/>
              </a:solidFill>
              <a:latin typeface="Bookman Old Style" panose="02050604050505020204" pitchFamily="18" charset="0"/>
              <a:ea typeface="+mn-ea"/>
              <a:cs typeface="+mn-cs"/>
            </a:rPr>
            <a:t>Βελτίωση ποιότητας ζωής</a:t>
          </a:r>
        </a:p>
      </dsp:txBody>
      <dsp:txXfrm>
        <a:off x="5319924" y="1097178"/>
        <a:ext cx="1923920" cy="594469"/>
      </dsp:txXfrm>
    </dsp:sp>
    <dsp:sp modelId="{AA0D5C34-EB8F-4643-A92D-26189D7D2EE4}">
      <dsp:nvSpPr>
        <dsp:cNvPr id="0" name=""/>
        <dsp:cNvSpPr/>
      </dsp:nvSpPr>
      <dsp:spPr>
        <a:xfrm>
          <a:off x="1636051" y="412724"/>
          <a:ext cx="5214671" cy="5214671"/>
        </a:xfrm>
        <a:custGeom>
          <a:avLst/>
          <a:gdLst/>
          <a:ahLst/>
          <a:cxnLst/>
          <a:rect l="0" t="0" r="0" b="0"/>
          <a:pathLst>
            <a:path>
              <a:moveTo>
                <a:pt x="4658304" y="1265075"/>
              </a:moveTo>
              <a:arcTo wR="2490274" hR="2490274" stAng="19831698" swAng="2079004"/>
            </a:path>
          </a:pathLst>
        </a:custGeom>
        <a:noFill/>
        <a:ln w="6350" cap="flat" cmpd="sng" algn="ctr">
          <a:solidFill>
            <a:srgbClr val="70AD47">
              <a:hueOff val="0"/>
              <a:satOff val="0"/>
              <a:lumOff val="0"/>
              <a:alphaOff val="0"/>
            </a:srgbClr>
          </a:solidFill>
          <a:prstDash val="solid"/>
          <a:miter lim="800000"/>
        </a:ln>
        <a:effectLst/>
      </dsp:spPr>
      <dsp:style>
        <a:lnRef idx="1">
          <a:scrgbClr r="0" g="0" b="0"/>
        </a:lnRef>
        <a:fillRef idx="0">
          <a:scrgbClr r="0" g="0" b="0"/>
        </a:fillRef>
        <a:effectRef idx="0">
          <a:scrgbClr r="0" g="0" b="0"/>
        </a:effectRef>
        <a:fontRef idx="minor"/>
      </dsp:style>
    </dsp:sp>
    <dsp:sp modelId="{F1A67EC5-5F61-47F8-9200-DEDF094E400F}">
      <dsp:nvSpPr>
        <dsp:cNvPr id="0" name=""/>
        <dsp:cNvSpPr/>
      </dsp:nvSpPr>
      <dsp:spPr>
        <a:xfrm>
          <a:off x="5791232" y="3270852"/>
          <a:ext cx="1988238" cy="658787"/>
        </a:xfrm>
        <a:prstGeom prst="round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150000"/>
            </a:lnSpc>
            <a:spcBef>
              <a:spcPct val="0"/>
            </a:spcBef>
            <a:spcAft>
              <a:spcPts val="0"/>
            </a:spcAft>
            <a:buNone/>
          </a:pPr>
          <a:r>
            <a:rPr lang="el-GR" sz="1200" b="1" kern="1200">
              <a:solidFill>
                <a:sysClr val="window" lastClr="FFFFFF"/>
              </a:solidFill>
              <a:latin typeface="Bookman Old Style" panose="02050604050505020204" pitchFamily="18" charset="0"/>
              <a:ea typeface="+mn-ea"/>
              <a:cs typeface="+mn-cs"/>
            </a:rPr>
            <a:t>Ενδυνάμωση  κοινωνικού ιστού</a:t>
          </a:r>
        </a:p>
      </dsp:txBody>
      <dsp:txXfrm>
        <a:off x="5823391" y="3303011"/>
        <a:ext cx="1923920" cy="594469"/>
      </dsp:txXfrm>
    </dsp:sp>
    <dsp:sp modelId="{F1D0F2B5-8A9F-4177-B712-0103D668CD31}">
      <dsp:nvSpPr>
        <dsp:cNvPr id="0" name=""/>
        <dsp:cNvSpPr/>
      </dsp:nvSpPr>
      <dsp:spPr>
        <a:xfrm>
          <a:off x="1702855" y="250229"/>
          <a:ext cx="5214671" cy="5214671"/>
        </a:xfrm>
        <a:custGeom>
          <a:avLst/>
          <a:gdLst/>
          <a:ahLst/>
          <a:cxnLst/>
          <a:rect l="0" t="0" r="0" b="0"/>
          <a:pathLst>
            <a:path>
              <a:moveTo>
                <a:pt x="4819626" y="3370949"/>
              </a:moveTo>
              <a:arcTo wR="2490274" hR="2490274" stAng="1242627" swAng="1786303"/>
            </a:path>
          </a:pathLst>
        </a:custGeom>
        <a:noFill/>
        <a:ln w="6350" cap="flat" cmpd="sng" algn="ctr">
          <a:solidFill>
            <a:srgbClr val="70AD47">
              <a:hueOff val="0"/>
              <a:satOff val="0"/>
              <a:lumOff val="0"/>
              <a:alphaOff val="0"/>
            </a:srgbClr>
          </a:solidFill>
          <a:prstDash val="solid"/>
          <a:miter lim="800000"/>
        </a:ln>
        <a:effectLst/>
      </dsp:spPr>
      <dsp:style>
        <a:lnRef idx="1">
          <a:scrgbClr r="0" g="0" b="0"/>
        </a:lnRef>
        <a:fillRef idx="0">
          <a:scrgbClr r="0" g="0" b="0"/>
        </a:fillRef>
        <a:effectRef idx="0">
          <a:scrgbClr r="0" g="0" b="0"/>
        </a:effectRef>
        <a:fontRef idx="minor"/>
      </dsp:style>
    </dsp:sp>
    <dsp:sp modelId="{FC34977E-AA78-409C-AAD4-94A34D12D9F3}">
      <dsp:nvSpPr>
        <dsp:cNvPr id="0" name=""/>
        <dsp:cNvSpPr/>
      </dsp:nvSpPr>
      <dsp:spPr>
        <a:xfrm>
          <a:off x="4442687" y="4915504"/>
          <a:ext cx="1988238" cy="658787"/>
        </a:xfrm>
        <a:prstGeom prst="round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150000"/>
            </a:lnSpc>
            <a:spcBef>
              <a:spcPct val="0"/>
            </a:spcBef>
            <a:spcAft>
              <a:spcPts val="0"/>
            </a:spcAft>
            <a:buNone/>
          </a:pPr>
          <a:r>
            <a:rPr lang="el-GR" sz="1200" b="1" kern="1200">
              <a:solidFill>
                <a:sysClr val="window" lastClr="FFFFFF"/>
              </a:solidFill>
              <a:latin typeface="Bookman Old Style" panose="02050604050505020204" pitchFamily="18" charset="0"/>
              <a:ea typeface="+mn-ea"/>
              <a:cs typeface="+mn-cs"/>
            </a:rPr>
            <a:t>Δικτύωση / καινοτομία 3%</a:t>
          </a:r>
        </a:p>
      </dsp:txBody>
      <dsp:txXfrm>
        <a:off x="4474846" y="4947663"/>
        <a:ext cx="1923920" cy="594469"/>
      </dsp:txXfrm>
    </dsp:sp>
    <dsp:sp modelId="{27842CF7-783E-4B06-98D6-258B75E358BF}">
      <dsp:nvSpPr>
        <dsp:cNvPr id="0" name=""/>
        <dsp:cNvSpPr/>
      </dsp:nvSpPr>
      <dsp:spPr>
        <a:xfrm>
          <a:off x="1497892" y="344149"/>
          <a:ext cx="5214671" cy="5214671"/>
        </a:xfrm>
        <a:custGeom>
          <a:avLst/>
          <a:gdLst/>
          <a:ahLst/>
          <a:cxnLst/>
          <a:rect l="0" t="0" r="0" b="0"/>
          <a:pathLst>
            <a:path>
              <a:moveTo>
                <a:pt x="2619503" y="4977193"/>
              </a:moveTo>
              <a:arcTo wR="2490274" hR="2490274" stAng="5221523" swAng="356953"/>
            </a:path>
          </a:pathLst>
        </a:custGeom>
        <a:noFill/>
        <a:ln w="6350" cap="flat" cmpd="sng" algn="ctr">
          <a:solidFill>
            <a:srgbClr val="70AD47">
              <a:hueOff val="0"/>
              <a:satOff val="0"/>
              <a:lumOff val="0"/>
              <a:alphaOff val="0"/>
            </a:srgbClr>
          </a:solidFill>
          <a:prstDash val="solid"/>
          <a:miter lim="800000"/>
        </a:ln>
        <a:effectLst/>
      </dsp:spPr>
      <dsp:style>
        <a:lnRef idx="1">
          <a:scrgbClr r="0" g="0" b="0"/>
        </a:lnRef>
        <a:fillRef idx="0">
          <a:scrgbClr r="0" g="0" b="0"/>
        </a:fillRef>
        <a:effectRef idx="0">
          <a:scrgbClr r="0" g="0" b="0"/>
        </a:effectRef>
        <a:fontRef idx="minor"/>
      </dsp:style>
    </dsp:sp>
    <dsp:sp modelId="{7F59A992-675C-4F38-A4CD-2E4837AB62A2}">
      <dsp:nvSpPr>
        <dsp:cNvPr id="0" name=""/>
        <dsp:cNvSpPr/>
      </dsp:nvSpPr>
      <dsp:spPr>
        <a:xfrm>
          <a:off x="1950040" y="4890498"/>
          <a:ext cx="1988238" cy="658787"/>
        </a:xfrm>
        <a:prstGeom prst="round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150000"/>
            </a:lnSpc>
            <a:spcBef>
              <a:spcPct val="0"/>
            </a:spcBef>
            <a:spcAft>
              <a:spcPts val="0"/>
            </a:spcAft>
            <a:buNone/>
          </a:pPr>
          <a:r>
            <a:rPr lang="el-GR" sz="1200" b="1" kern="1200">
              <a:solidFill>
                <a:sysClr val="window" lastClr="FFFFFF"/>
              </a:solidFill>
              <a:latin typeface="Bookman Old Style" panose="02050604050505020204" pitchFamily="18" charset="0"/>
              <a:ea typeface="+mn-ea"/>
              <a:cs typeface="+mn-cs"/>
            </a:rPr>
            <a:t>Διαφοροποίηση της οικονομίας</a:t>
          </a:r>
        </a:p>
      </dsp:txBody>
      <dsp:txXfrm>
        <a:off x="1982199" y="4922657"/>
        <a:ext cx="1923920" cy="594469"/>
      </dsp:txXfrm>
    </dsp:sp>
    <dsp:sp modelId="{B3CCB5F9-C711-4836-83DD-67274089B22D}">
      <dsp:nvSpPr>
        <dsp:cNvPr id="0" name=""/>
        <dsp:cNvSpPr/>
      </dsp:nvSpPr>
      <dsp:spPr>
        <a:xfrm>
          <a:off x="1592586" y="303546"/>
          <a:ext cx="5214671" cy="5214671"/>
        </a:xfrm>
        <a:custGeom>
          <a:avLst/>
          <a:gdLst/>
          <a:ahLst/>
          <a:cxnLst/>
          <a:rect l="0" t="0" r="0" b="0"/>
          <a:pathLst>
            <a:path>
              <a:moveTo>
                <a:pt x="905667" y="4411338"/>
              </a:moveTo>
              <a:arcTo wR="2490274" hR="2490274" stAng="7771070" swAng="1786303"/>
            </a:path>
          </a:pathLst>
        </a:custGeom>
        <a:noFill/>
        <a:ln w="6350" cap="flat" cmpd="sng" algn="ctr">
          <a:solidFill>
            <a:srgbClr val="70AD47">
              <a:hueOff val="0"/>
              <a:satOff val="0"/>
              <a:lumOff val="0"/>
              <a:alphaOff val="0"/>
            </a:srgbClr>
          </a:solidFill>
          <a:prstDash val="solid"/>
          <a:miter lim="800000"/>
        </a:ln>
        <a:effectLst/>
      </dsp:spPr>
      <dsp:style>
        <a:lnRef idx="1">
          <a:scrgbClr r="0" g="0" b="0"/>
        </a:lnRef>
        <a:fillRef idx="0">
          <a:scrgbClr r="0" g="0" b="0"/>
        </a:fillRef>
        <a:effectRef idx="0">
          <a:scrgbClr r="0" g="0" b="0"/>
        </a:effectRef>
        <a:fontRef idx="minor"/>
      </dsp:style>
    </dsp:sp>
    <dsp:sp modelId="{8549F9AB-BB93-4B44-9B2B-DE6C20411AF4}">
      <dsp:nvSpPr>
        <dsp:cNvPr id="0" name=""/>
        <dsp:cNvSpPr/>
      </dsp:nvSpPr>
      <dsp:spPr>
        <a:xfrm>
          <a:off x="707304" y="3270852"/>
          <a:ext cx="1988238" cy="658787"/>
        </a:xfrm>
        <a:prstGeom prst="round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150000"/>
            </a:lnSpc>
            <a:spcBef>
              <a:spcPct val="0"/>
            </a:spcBef>
            <a:spcAft>
              <a:spcPts val="0"/>
            </a:spcAft>
            <a:buNone/>
          </a:pPr>
          <a:r>
            <a:rPr lang="el-GR" sz="1200" b="1" kern="1200">
              <a:solidFill>
                <a:sysClr val="window" lastClr="FFFFFF"/>
              </a:solidFill>
              <a:latin typeface="Bookman Old Style" panose="02050604050505020204" pitchFamily="18" charset="0"/>
              <a:ea typeface="+mn-ea"/>
              <a:cs typeface="+mn-cs"/>
            </a:rPr>
            <a:t>Περιβάλλον</a:t>
          </a:r>
        </a:p>
      </dsp:txBody>
      <dsp:txXfrm>
        <a:off x="739463" y="3303011"/>
        <a:ext cx="1923920" cy="594469"/>
      </dsp:txXfrm>
    </dsp:sp>
    <dsp:sp modelId="{E9875392-1B87-4CD8-A4F2-DD22420B2A04}">
      <dsp:nvSpPr>
        <dsp:cNvPr id="0" name=""/>
        <dsp:cNvSpPr/>
      </dsp:nvSpPr>
      <dsp:spPr>
        <a:xfrm>
          <a:off x="1636051" y="412724"/>
          <a:ext cx="5214671" cy="5214671"/>
        </a:xfrm>
        <a:custGeom>
          <a:avLst/>
          <a:gdLst/>
          <a:ahLst/>
          <a:cxnLst/>
          <a:rect l="0" t="0" r="0" b="0"/>
          <a:pathLst>
            <a:path>
              <a:moveTo>
                <a:pt x="10163" y="2715038"/>
              </a:moveTo>
              <a:arcTo wR="2490274" hR="2490274" stAng="10489298" swAng="2079004"/>
            </a:path>
          </a:pathLst>
        </a:custGeom>
        <a:noFill/>
        <a:ln w="6350" cap="flat" cmpd="sng" algn="ctr">
          <a:solidFill>
            <a:srgbClr val="70AD47">
              <a:hueOff val="0"/>
              <a:satOff val="0"/>
              <a:lumOff val="0"/>
              <a:alphaOff val="0"/>
            </a:srgbClr>
          </a:solidFill>
          <a:prstDash val="solid"/>
          <a:miter lim="800000"/>
        </a:ln>
        <a:effectLst/>
      </dsp:spPr>
      <dsp:style>
        <a:lnRef idx="1">
          <a:scrgbClr r="0" g="0" b="0"/>
        </a:lnRef>
        <a:fillRef idx="0">
          <a:scrgbClr r="0" g="0" b="0"/>
        </a:fillRef>
        <a:effectRef idx="0">
          <a:scrgbClr r="0" g="0" b="0"/>
        </a:effectRef>
        <a:fontRef idx="minor"/>
      </dsp:style>
    </dsp:sp>
    <dsp:sp modelId="{B804BEE8-997A-474E-BC0C-9F8C3D335CDA}">
      <dsp:nvSpPr>
        <dsp:cNvPr id="0" name=""/>
        <dsp:cNvSpPr/>
      </dsp:nvSpPr>
      <dsp:spPr>
        <a:xfrm>
          <a:off x="1210771" y="1065019"/>
          <a:ext cx="1988238" cy="658787"/>
        </a:xfrm>
        <a:prstGeom prst="roundRect">
          <a:avLst/>
        </a:pr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150000"/>
            </a:lnSpc>
            <a:spcBef>
              <a:spcPct val="0"/>
            </a:spcBef>
            <a:spcAft>
              <a:spcPts val="0"/>
            </a:spcAft>
            <a:buNone/>
          </a:pPr>
          <a:r>
            <a:rPr lang="el-GR" sz="1200" b="1" kern="1200">
              <a:solidFill>
                <a:sysClr val="window" lastClr="FFFFFF"/>
              </a:solidFill>
              <a:latin typeface="Bookman Old Style" panose="02050604050505020204" pitchFamily="18" charset="0"/>
              <a:ea typeface="+mn-ea"/>
              <a:cs typeface="+mn-cs"/>
            </a:rPr>
            <a:t>Ελκυστικότητα περιοχής</a:t>
          </a:r>
        </a:p>
      </dsp:txBody>
      <dsp:txXfrm>
        <a:off x="1242930" y="1097178"/>
        <a:ext cx="1923920" cy="594469"/>
      </dsp:txXfrm>
    </dsp:sp>
    <dsp:sp modelId="{AA2CFD98-A763-4EC2-9F06-CF8748CD9786}">
      <dsp:nvSpPr>
        <dsp:cNvPr id="0" name=""/>
        <dsp:cNvSpPr/>
      </dsp:nvSpPr>
      <dsp:spPr>
        <a:xfrm>
          <a:off x="1636051" y="412724"/>
          <a:ext cx="5214671" cy="5214671"/>
        </a:xfrm>
        <a:custGeom>
          <a:avLst/>
          <a:gdLst/>
          <a:ahLst/>
          <a:cxnLst/>
          <a:rect l="0" t="0" r="0" b="0"/>
          <a:pathLst>
            <a:path>
              <a:moveTo>
                <a:pt x="848477" y="617851"/>
              </a:moveTo>
              <a:arcTo wR="2490274" hR="2490274" stAng="13725284" swAng="1119854"/>
            </a:path>
          </a:pathLst>
        </a:custGeom>
        <a:noFill/>
        <a:ln w="6350" cap="flat" cmpd="sng" algn="ctr">
          <a:solidFill>
            <a:srgbClr val="70AD47">
              <a:hueOff val="0"/>
              <a:satOff val="0"/>
              <a:lumOff val="0"/>
              <a:alphaOff val="0"/>
            </a:srgb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078428" cy="513508"/>
          </a:xfrm>
          <a:prstGeom prst="rect">
            <a:avLst/>
          </a:prstGeom>
        </p:spPr>
        <p:txBody>
          <a:bodyPr vert="horz" lIns="94631" tIns="47316" rIns="94631" bIns="47316" rtlCol="0"/>
          <a:lstStyle>
            <a:lvl1pPr algn="l">
              <a:defRPr sz="1200"/>
            </a:lvl1pPr>
          </a:lstStyle>
          <a:p>
            <a:endParaRPr lang="el-GR"/>
          </a:p>
        </p:txBody>
      </p:sp>
      <p:sp>
        <p:nvSpPr>
          <p:cNvPr id="3" name="Θέση ημερομηνίας 2"/>
          <p:cNvSpPr>
            <a:spLocks noGrp="1"/>
          </p:cNvSpPr>
          <p:nvPr>
            <p:ph type="dt" idx="1"/>
          </p:nvPr>
        </p:nvSpPr>
        <p:spPr>
          <a:xfrm>
            <a:off x="4023992" y="0"/>
            <a:ext cx="3078428" cy="513508"/>
          </a:xfrm>
          <a:prstGeom prst="rect">
            <a:avLst/>
          </a:prstGeom>
        </p:spPr>
        <p:txBody>
          <a:bodyPr vert="horz" lIns="94631" tIns="47316" rIns="94631" bIns="47316" rtlCol="0"/>
          <a:lstStyle>
            <a:lvl1pPr algn="r">
              <a:defRPr sz="1200"/>
            </a:lvl1pPr>
          </a:lstStyle>
          <a:p>
            <a:fld id="{45ECF55D-2D9C-4ADB-AD36-6256B127EC11}" type="datetimeFigureOut">
              <a:rPr lang="el-GR" smtClean="0"/>
              <a:t>17/3/2023</a:t>
            </a:fld>
            <a:endParaRPr lang="el-GR"/>
          </a:p>
        </p:txBody>
      </p:sp>
      <p:sp>
        <p:nvSpPr>
          <p:cNvPr id="4" name="Θέση εικόνας διαφάνειας 3"/>
          <p:cNvSpPr>
            <a:spLocks noGrp="1" noRot="1" noChangeAspect="1"/>
          </p:cNvSpPr>
          <p:nvPr>
            <p:ph type="sldImg" idx="2"/>
          </p:nvPr>
        </p:nvSpPr>
        <p:spPr>
          <a:xfrm>
            <a:off x="481013" y="1279525"/>
            <a:ext cx="6142037" cy="3454400"/>
          </a:xfrm>
          <a:prstGeom prst="rect">
            <a:avLst/>
          </a:prstGeom>
          <a:noFill/>
          <a:ln w="12700">
            <a:solidFill>
              <a:prstClr val="black"/>
            </a:solidFill>
          </a:ln>
        </p:spPr>
        <p:txBody>
          <a:bodyPr vert="horz" lIns="94631" tIns="47316" rIns="94631" bIns="47316" rtlCol="0" anchor="ctr"/>
          <a:lstStyle/>
          <a:p>
            <a:endParaRPr lang="el-GR"/>
          </a:p>
        </p:txBody>
      </p:sp>
      <p:sp>
        <p:nvSpPr>
          <p:cNvPr id="5" name="Θέση σημειώσεων 4"/>
          <p:cNvSpPr>
            <a:spLocks noGrp="1"/>
          </p:cNvSpPr>
          <p:nvPr>
            <p:ph type="body" sz="quarter" idx="3"/>
          </p:nvPr>
        </p:nvSpPr>
        <p:spPr>
          <a:xfrm>
            <a:off x="710407" y="4925408"/>
            <a:ext cx="5683250" cy="4029878"/>
          </a:xfrm>
          <a:prstGeom prst="rect">
            <a:avLst/>
          </a:prstGeom>
        </p:spPr>
        <p:txBody>
          <a:bodyPr vert="horz" lIns="94631" tIns="47316" rIns="94631" bIns="47316"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9721107"/>
            <a:ext cx="3078428" cy="513507"/>
          </a:xfrm>
          <a:prstGeom prst="rect">
            <a:avLst/>
          </a:prstGeom>
        </p:spPr>
        <p:txBody>
          <a:bodyPr vert="horz" lIns="94631" tIns="47316" rIns="94631" bIns="47316"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4023992" y="9721107"/>
            <a:ext cx="3078428" cy="513507"/>
          </a:xfrm>
          <a:prstGeom prst="rect">
            <a:avLst/>
          </a:prstGeom>
        </p:spPr>
        <p:txBody>
          <a:bodyPr vert="horz" lIns="94631" tIns="47316" rIns="94631" bIns="47316" rtlCol="0" anchor="b"/>
          <a:lstStyle>
            <a:lvl1pPr algn="r">
              <a:defRPr sz="1200"/>
            </a:lvl1pPr>
          </a:lstStyle>
          <a:p>
            <a:fld id="{59026AEB-7FC7-498E-BC8F-0D3C1E5AD330}" type="slidenum">
              <a:rPr lang="el-GR" smtClean="0"/>
              <a:t>‹#›</a:t>
            </a:fld>
            <a:endParaRPr lang="el-GR"/>
          </a:p>
        </p:txBody>
      </p:sp>
    </p:spTree>
    <p:extLst>
      <p:ext uri="{BB962C8B-B14F-4D97-AF65-F5344CB8AC3E}">
        <p14:creationId xmlns:p14="http://schemas.microsoft.com/office/powerpoint/2010/main" val="1989076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1</a:t>
            </a:fld>
            <a:endParaRPr lang="el-GR"/>
          </a:p>
        </p:txBody>
      </p:sp>
    </p:spTree>
    <p:extLst>
      <p:ext uri="{BB962C8B-B14F-4D97-AF65-F5344CB8AC3E}">
        <p14:creationId xmlns:p14="http://schemas.microsoft.com/office/powerpoint/2010/main" val="39718648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10</a:t>
            </a:fld>
            <a:endParaRPr lang="el-GR"/>
          </a:p>
        </p:txBody>
      </p:sp>
    </p:spTree>
    <p:extLst>
      <p:ext uri="{BB962C8B-B14F-4D97-AF65-F5344CB8AC3E}">
        <p14:creationId xmlns:p14="http://schemas.microsoft.com/office/powerpoint/2010/main" val="37652054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11</a:t>
            </a:fld>
            <a:endParaRPr lang="el-GR"/>
          </a:p>
        </p:txBody>
      </p:sp>
    </p:spTree>
    <p:extLst>
      <p:ext uri="{BB962C8B-B14F-4D97-AF65-F5344CB8AC3E}">
        <p14:creationId xmlns:p14="http://schemas.microsoft.com/office/powerpoint/2010/main" val="4195345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12</a:t>
            </a:fld>
            <a:endParaRPr lang="el-GR"/>
          </a:p>
        </p:txBody>
      </p:sp>
    </p:spTree>
    <p:extLst>
      <p:ext uri="{BB962C8B-B14F-4D97-AF65-F5344CB8AC3E}">
        <p14:creationId xmlns:p14="http://schemas.microsoft.com/office/powerpoint/2010/main" val="3768743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13</a:t>
            </a:fld>
            <a:endParaRPr lang="el-GR"/>
          </a:p>
        </p:txBody>
      </p:sp>
    </p:spTree>
    <p:extLst>
      <p:ext uri="{BB962C8B-B14F-4D97-AF65-F5344CB8AC3E}">
        <p14:creationId xmlns:p14="http://schemas.microsoft.com/office/powerpoint/2010/main" val="1079643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14</a:t>
            </a:fld>
            <a:endParaRPr lang="el-GR"/>
          </a:p>
        </p:txBody>
      </p:sp>
    </p:spTree>
    <p:extLst>
      <p:ext uri="{BB962C8B-B14F-4D97-AF65-F5344CB8AC3E}">
        <p14:creationId xmlns:p14="http://schemas.microsoft.com/office/powerpoint/2010/main" val="3879037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15</a:t>
            </a:fld>
            <a:endParaRPr lang="el-GR"/>
          </a:p>
        </p:txBody>
      </p:sp>
    </p:spTree>
    <p:extLst>
      <p:ext uri="{BB962C8B-B14F-4D97-AF65-F5344CB8AC3E}">
        <p14:creationId xmlns:p14="http://schemas.microsoft.com/office/powerpoint/2010/main" val="4932238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16</a:t>
            </a:fld>
            <a:endParaRPr lang="el-GR"/>
          </a:p>
        </p:txBody>
      </p:sp>
    </p:spTree>
    <p:extLst>
      <p:ext uri="{BB962C8B-B14F-4D97-AF65-F5344CB8AC3E}">
        <p14:creationId xmlns:p14="http://schemas.microsoft.com/office/powerpoint/2010/main" val="29911934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17</a:t>
            </a:fld>
            <a:endParaRPr lang="el-GR"/>
          </a:p>
        </p:txBody>
      </p:sp>
    </p:spTree>
    <p:extLst>
      <p:ext uri="{BB962C8B-B14F-4D97-AF65-F5344CB8AC3E}">
        <p14:creationId xmlns:p14="http://schemas.microsoft.com/office/powerpoint/2010/main" val="9294712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18</a:t>
            </a:fld>
            <a:endParaRPr lang="el-GR"/>
          </a:p>
        </p:txBody>
      </p:sp>
    </p:spTree>
    <p:extLst>
      <p:ext uri="{BB962C8B-B14F-4D97-AF65-F5344CB8AC3E}">
        <p14:creationId xmlns:p14="http://schemas.microsoft.com/office/powerpoint/2010/main" val="1489604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19</a:t>
            </a:fld>
            <a:endParaRPr lang="el-GR"/>
          </a:p>
        </p:txBody>
      </p:sp>
    </p:spTree>
    <p:extLst>
      <p:ext uri="{BB962C8B-B14F-4D97-AF65-F5344CB8AC3E}">
        <p14:creationId xmlns:p14="http://schemas.microsoft.com/office/powerpoint/2010/main" val="3477474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2</a:t>
            </a:fld>
            <a:endParaRPr lang="el-GR"/>
          </a:p>
        </p:txBody>
      </p:sp>
    </p:spTree>
    <p:extLst>
      <p:ext uri="{BB962C8B-B14F-4D97-AF65-F5344CB8AC3E}">
        <p14:creationId xmlns:p14="http://schemas.microsoft.com/office/powerpoint/2010/main" val="14176744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20</a:t>
            </a:fld>
            <a:endParaRPr lang="el-GR"/>
          </a:p>
        </p:txBody>
      </p:sp>
    </p:spTree>
    <p:extLst>
      <p:ext uri="{BB962C8B-B14F-4D97-AF65-F5344CB8AC3E}">
        <p14:creationId xmlns:p14="http://schemas.microsoft.com/office/powerpoint/2010/main" val="809085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21</a:t>
            </a:fld>
            <a:endParaRPr lang="el-GR"/>
          </a:p>
        </p:txBody>
      </p:sp>
    </p:spTree>
    <p:extLst>
      <p:ext uri="{BB962C8B-B14F-4D97-AF65-F5344CB8AC3E}">
        <p14:creationId xmlns:p14="http://schemas.microsoft.com/office/powerpoint/2010/main" val="10386064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22</a:t>
            </a:fld>
            <a:endParaRPr lang="el-GR"/>
          </a:p>
        </p:txBody>
      </p:sp>
    </p:spTree>
    <p:extLst>
      <p:ext uri="{BB962C8B-B14F-4D97-AF65-F5344CB8AC3E}">
        <p14:creationId xmlns:p14="http://schemas.microsoft.com/office/powerpoint/2010/main" val="23938576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23</a:t>
            </a:fld>
            <a:endParaRPr lang="el-GR"/>
          </a:p>
        </p:txBody>
      </p:sp>
    </p:spTree>
    <p:extLst>
      <p:ext uri="{BB962C8B-B14F-4D97-AF65-F5344CB8AC3E}">
        <p14:creationId xmlns:p14="http://schemas.microsoft.com/office/powerpoint/2010/main" val="20111177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24</a:t>
            </a:fld>
            <a:endParaRPr lang="el-GR"/>
          </a:p>
        </p:txBody>
      </p:sp>
    </p:spTree>
    <p:extLst>
      <p:ext uri="{BB962C8B-B14F-4D97-AF65-F5344CB8AC3E}">
        <p14:creationId xmlns:p14="http://schemas.microsoft.com/office/powerpoint/2010/main" val="1558495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3</a:t>
            </a:fld>
            <a:endParaRPr lang="el-GR"/>
          </a:p>
        </p:txBody>
      </p:sp>
    </p:spTree>
    <p:extLst>
      <p:ext uri="{BB962C8B-B14F-4D97-AF65-F5344CB8AC3E}">
        <p14:creationId xmlns:p14="http://schemas.microsoft.com/office/powerpoint/2010/main" val="798432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4</a:t>
            </a:fld>
            <a:endParaRPr lang="el-GR"/>
          </a:p>
        </p:txBody>
      </p:sp>
    </p:spTree>
    <p:extLst>
      <p:ext uri="{BB962C8B-B14F-4D97-AF65-F5344CB8AC3E}">
        <p14:creationId xmlns:p14="http://schemas.microsoft.com/office/powerpoint/2010/main" val="231874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5</a:t>
            </a:fld>
            <a:endParaRPr lang="el-GR"/>
          </a:p>
        </p:txBody>
      </p:sp>
    </p:spTree>
    <p:extLst>
      <p:ext uri="{BB962C8B-B14F-4D97-AF65-F5344CB8AC3E}">
        <p14:creationId xmlns:p14="http://schemas.microsoft.com/office/powerpoint/2010/main" val="1497655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6</a:t>
            </a:fld>
            <a:endParaRPr lang="el-GR"/>
          </a:p>
        </p:txBody>
      </p:sp>
    </p:spTree>
    <p:extLst>
      <p:ext uri="{BB962C8B-B14F-4D97-AF65-F5344CB8AC3E}">
        <p14:creationId xmlns:p14="http://schemas.microsoft.com/office/powerpoint/2010/main" val="3025495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7</a:t>
            </a:fld>
            <a:endParaRPr lang="el-GR"/>
          </a:p>
        </p:txBody>
      </p:sp>
    </p:spTree>
    <p:extLst>
      <p:ext uri="{BB962C8B-B14F-4D97-AF65-F5344CB8AC3E}">
        <p14:creationId xmlns:p14="http://schemas.microsoft.com/office/powerpoint/2010/main" val="2475942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8</a:t>
            </a:fld>
            <a:endParaRPr lang="el-GR"/>
          </a:p>
        </p:txBody>
      </p:sp>
    </p:spTree>
    <p:extLst>
      <p:ext uri="{BB962C8B-B14F-4D97-AF65-F5344CB8AC3E}">
        <p14:creationId xmlns:p14="http://schemas.microsoft.com/office/powerpoint/2010/main" val="19299936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9026AEB-7FC7-498E-BC8F-0D3C1E5AD330}" type="slidenum">
              <a:rPr lang="el-GR" smtClean="0"/>
              <a:t>9</a:t>
            </a:fld>
            <a:endParaRPr lang="el-GR"/>
          </a:p>
        </p:txBody>
      </p:sp>
    </p:spTree>
    <p:extLst>
      <p:ext uri="{BB962C8B-B14F-4D97-AF65-F5344CB8AC3E}">
        <p14:creationId xmlns:p14="http://schemas.microsoft.com/office/powerpoint/2010/main" val="2988335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537C7106-80D7-4D8F-B98B-68BF708EC972}" type="datetime1">
              <a:rPr lang="el-GR" smtClean="0"/>
              <a:t>17/3/2023</a:t>
            </a:fld>
            <a:endParaRPr lang="el-G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l-G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17D01A9-EB99-484F-8934-6EBA54787826}" type="slidenum">
              <a:rPr lang="el-GR" smtClean="0"/>
              <a:t>‹#›</a:t>
            </a:fld>
            <a:endParaRPr lang="el-G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45165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C6913F3-5C27-4E86-B7E3-9F223CA27C52}" type="datetime1">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17D01A9-EB99-484F-8934-6EBA54787826}" type="slidenum">
              <a:rPr lang="el-GR" smtClean="0"/>
              <a:t>‹#›</a:t>
            </a:fld>
            <a:endParaRPr lang="el-GR"/>
          </a:p>
        </p:txBody>
      </p:sp>
    </p:spTree>
    <p:extLst>
      <p:ext uri="{BB962C8B-B14F-4D97-AF65-F5344CB8AC3E}">
        <p14:creationId xmlns:p14="http://schemas.microsoft.com/office/powerpoint/2010/main" val="4143469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02A8BEB-6E6B-4A0E-99DA-77052FF54E05}" type="datetime1">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17D01A9-EB99-484F-8934-6EBA54787826}" type="slidenum">
              <a:rPr lang="el-GR" smtClean="0"/>
              <a:t>‹#›</a:t>
            </a:fld>
            <a:endParaRPr lang="el-GR"/>
          </a:p>
        </p:txBody>
      </p:sp>
    </p:spTree>
    <p:extLst>
      <p:ext uri="{BB962C8B-B14F-4D97-AF65-F5344CB8AC3E}">
        <p14:creationId xmlns:p14="http://schemas.microsoft.com/office/powerpoint/2010/main" val="3758382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FB0BF6D-072F-4690-9680-E7A0B98AFD05}" type="datetime1">
              <a:rPr lang="el-GR" smtClean="0"/>
              <a:t>17/3/2023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17D01A9-EB99-484F-8934-6EBA54787826}" type="slidenum">
              <a:rPr lang="el-GR" smtClean="0"/>
              <a:t>‹#›</a:t>
            </a:fld>
            <a:endParaRPr lang="el-GR"/>
          </a:p>
        </p:txBody>
      </p:sp>
    </p:spTree>
    <p:extLst>
      <p:ext uri="{BB962C8B-B14F-4D97-AF65-F5344CB8AC3E}">
        <p14:creationId xmlns:p14="http://schemas.microsoft.com/office/powerpoint/2010/main" val="199334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A65C4EE2-D33E-4A91-A19D-4D9A3F95276B}" type="datetime1">
              <a:rPr lang="el-GR" smtClean="0"/>
              <a:t>17/3/2023</a:t>
            </a:fld>
            <a:endParaRPr lang="el-G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l-G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17D01A9-EB99-484F-8934-6EBA54787826}" type="slidenum">
              <a:rPr lang="el-GR" smtClean="0"/>
              <a:t>‹#›</a:t>
            </a:fld>
            <a:endParaRPr lang="el-G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96773494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BDC248F-0D06-4949-B50C-5A8088917B2A}" type="datetime1">
              <a:rPr lang="el-GR" smtClean="0"/>
              <a:t>17/3/2023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17D01A9-EB99-484F-8934-6EBA54787826}" type="slidenum">
              <a:rPr lang="el-GR" smtClean="0"/>
              <a:t>‹#›</a:t>
            </a:fld>
            <a:endParaRPr lang="el-GR"/>
          </a:p>
        </p:txBody>
      </p:sp>
    </p:spTree>
    <p:extLst>
      <p:ext uri="{BB962C8B-B14F-4D97-AF65-F5344CB8AC3E}">
        <p14:creationId xmlns:p14="http://schemas.microsoft.com/office/powerpoint/2010/main" val="327930417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257300" y="2909102"/>
            <a:ext cx="480060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633864" y="2909102"/>
            <a:ext cx="480060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4C79060-C1FA-49CD-8E22-87AE744816D8}" type="datetime1">
              <a:rPr lang="el-GR" smtClean="0"/>
              <a:t>17/3/2023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17D01A9-EB99-484F-8934-6EBA54787826}" type="slidenum">
              <a:rPr lang="el-GR" smtClean="0"/>
              <a:t>‹#›</a:t>
            </a:fld>
            <a:endParaRPr lang="el-GR"/>
          </a:p>
        </p:txBody>
      </p:sp>
    </p:spTree>
    <p:extLst>
      <p:ext uri="{BB962C8B-B14F-4D97-AF65-F5344CB8AC3E}">
        <p14:creationId xmlns:p14="http://schemas.microsoft.com/office/powerpoint/2010/main" val="158375575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C61150B-1EFE-4090-A589-4E23A822D199}" type="datetime1">
              <a:rPr lang="el-GR" smtClean="0"/>
              <a:t>17/3/2023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17D01A9-EB99-484F-8934-6EBA54787826}" type="slidenum">
              <a:rPr lang="el-GR" smtClean="0"/>
              <a:t>‹#›</a:t>
            </a:fld>
            <a:endParaRPr lang="el-GR"/>
          </a:p>
        </p:txBody>
      </p:sp>
    </p:spTree>
    <p:extLst>
      <p:ext uri="{BB962C8B-B14F-4D97-AF65-F5344CB8AC3E}">
        <p14:creationId xmlns:p14="http://schemas.microsoft.com/office/powerpoint/2010/main" val="2093671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D8CE7-A094-457C-98FA-56EE19DA8207}" type="datetime1">
              <a:rPr lang="el-GR" smtClean="0"/>
              <a:t>17/3/2023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17D01A9-EB99-484F-8934-6EBA54787826}" type="slidenum">
              <a:rPr lang="el-GR" smtClean="0"/>
              <a:t>‹#›</a:t>
            </a:fld>
            <a:endParaRPr lang="el-GR"/>
          </a:p>
        </p:txBody>
      </p:sp>
    </p:spTree>
    <p:extLst>
      <p:ext uri="{BB962C8B-B14F-4D97-AF65-F5344CB8AC3E}">
        <p14:creationId xmlns:p14="http://schemas.microsoft.com/office/powerpoint/2010/main" val="1918289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65051" y="6375679"/>
            <a:ext cx="1233355" cy="348462"/>
          </a:xfrm>
        </p:spPr>
        <p:txBody>
          <a:bodyPr/>
          <a:lstStyle/>
          <a:p>
            <a:fld id="{C007546E-DDC7-47ED-A49C-53ABB8CA76EE}" type="datetime1">
              <a:rPr lang="el-GR" smtClean="0"/>
              <a:t>17/3/2023</a:t>
            </a:fld>
            <a:endParaRPr lang="el-GR"/>
          </a:p>
        </p:txBody>
      </p:sp>
      <p:sp>
        <p:nvSpPr>
          <p:cNvPr id="6" name="Footer Placeholder 5"/>
          <p:cNvSpPr>
            <a:spLocks noGrp="1"/>
          </p:cNvSpPr>
          <p:nvPr>
            <p:ph type="ftr" sz="quarter" idx="11"/>
          </p:nvPr>
        </p:nvSpPr>
        <p:spPr>
          <a:xfrm>
            <a:off x="2103620" y="6375679"/>
            <a:ext cx="3482179" cy="345796"/>
          </a:xfrm>
        </p:spPr>
        <p:txBody>
          <a:bodyPr/>
          <a:lstStyle/>
          <a:p>
            <a:endParaRPr lang="el-GR"/>
          </a:p>
        </p:txBody>
      </p:sp>
      <p:sp>
        <p:nvSpPr>
          <p:cNvPr id="7" name="Slide Number Placeholder 6"/>
          <p:cNvSpPr>
            <a:spLocks noGrp="1"/>
          </p:cNvSpPr>
          <p:nvPr>
            <p:ph type="sldNum" sz="quarter" idx="12"/>
          </p:nvPr>
        </p:nvSpPr>
        <p:spPr>
          <a:xfrm>
            <a:off x="5691014" y="6375679"/>
            <a:ext cx="1232456" cy="345796"/>
          </a:xfrm>
        </p:spPr>
        <p:txBody>
          <a:bodyPr/>
          <a:lstStyle/>
          <a:p>
            <a:fld id="{417D01A9-EB99-484F-8934-6EBA54787826}" type="slidenum">
              <a:rPr lang="el-GR" smtClean="0"/>
              <a:t>‹#›</a:t>
            </a:fld>
            <a:endParaRPr lang="el-G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58637336"/>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65950" y="6375679"/>
            <a:ext cx="1232456" cy="348462"/>
          </a:xfrm>
        </p:spPr>
        <p:txBody>
          <a:bodyPr/>
          <a:lstStyle/>
          <a:p>
            <a:fld id="{5C40609C-6031-4E3A-9CAA-22ECE83B4162}" type="datetime1">
              <a:rPr lang="el-GR" smtClean="0"/>
              <a:t>17/3/2023</a:t>
            </a:fld>
            <a:endParaRPr lang="el-GR"/>
          </a:p>
        </p:txBody>
      </p:sp>
      <p:sp>
        <p:nvSpPr>
          <p:cNvPr id="6" name="Footer Placeholder 5"/>
          <p:cNvSpPr>
            <a:spLocks noGrp="1"/>
          </p:cNvSpPr>
          <p:nvPr>
            <p:ph type="ftr" sz="quarter" idx="11"/>
          </p:nvPr>
        </p:nvSpPr>
        <p:spPr>
          <a:xfrm>
            <a:off x="2103621" y="6375679"/>
            <a:ext cx="3482178" cy="345796"/>
          </a:xfrm>
        </p:spPr>
        <p:txBody>
          <a:bodyPr/>
          <a:lstStyle/>
          <a:p>
            <a:endParaRPr lang="el-GR"/>
          </a:p>
        </p:txBody>
      </p:sp>
      <p:sp>
        <p:nvSpPr>
          <p:cNvPr id="7" name="Slide Number Placeholder 6"/>
          <p:cNvSpPr>
            <a:spLocks noGrp="1"/>
          </p:cNvSpPr>
          <p:nvPr>
            <p:ph type="sldNum" sz="quarter" idx="12"/>
          </p:nvPr>
        </p:nvSpPr>
        <p:spPr>
          <a:xfrm>
            <a:off x="5687568" y="6375679"/>
            <a:ext cx="1234440" cy="345796"/>
          </a:xfrm>
        </p:spPr>
        <p:txBody>
          <a:bodyPr/>
          <a:lstStyle/>
          <a:p>
            <a:fld id="{417D01A9-EB99-484F-8934-6EBA54787826}" type="slidenum">
              <a:rPr lang="el-GR" smtClean="0"/>
              <a:t>‹#›</a:t>
            </a:fld>
            <a:endParaRPr lang="el-GR"/>
          </a:p>
        </p:txBody>
      </p:sp>
    </p:spTree>
    <p:extLst>
      <p:ext uri="{BB962C8B-B14F-4D97-AF65-F5344CB8AC3E}">
        <p14:creationId xmlns:p14="http://schemas.microsoft.com/office/powerpoint/2010/main" val="1892423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BCE28F75-78DE-43C6-BFDE-8AE4FC3EBDEA}" type="datetime1">
              <a:rPr lang="el-GR" smtClean="0"/>
              <a:t>17/3/2023</a:t>
            </a:fld>
            <a:endParaRPr lang="el-G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l-G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17D01A9-EB99-484F-8934-6EBA54787826}" type="slidenum">
              <a:rPr lang="el-GR" smtClean="0"/>
              <a:t>‹#›</a:t>
            </a:fld>
            <a:endParaRPr lang="el-G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980171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descr="Εικόνα που περιέχει κείμενο&#10;&#10;Περιγραφή που δημιουργήθηκε αυτόματα">
            <a:extLst>
              <a:ext uri="{FF2B5EF4-FFF2-40B4-BE49-F238E27FC236}">
                <a16:creationId xmlns:a16="http://schemas.microsoft.com/office/drawing/2014/main" id="{0EC6EA0E-F4BC-BA0A-EA91-0B2E8B2A8A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5980" y="182880"/>
            <a:ext cx="6309795" cy="1982876"/>
          </a:xfrm>
          <a:prstGeom prst="rect">
            <a:avLst/>
          </a:prstGeom>
        </p:spPr>
      </p:pic>
      <p:sp>
        <p:nvSpPr>
          <p:cNvPr id="11" name="Υπότιτλος 2">
            <a:extLst>
              <a:ext uri="{FF2B5EF4-FFF2-40B4-BE49-F238E27FC236}">
                <a16:creationId xmlns:a16="http://schemas.microsoft.com/office/drawing/2014/main" id="{EB242E39-BD60-C88A-EEAC-88A99B5EC427}"/>
              </a:ext>
            </a:extLst>
          </p:cNvPr>
          <p:cNvSpPr txBox="1">
            <a:spLocks/>
          </p:cNvSpPr>
          <p:nvPr/>
        </p:nvSpPr>
        <p:spPr>
          <a:xfrm>
            <a:off x="6318312" y="2758821"/>
            <a:ext cx="5039679" cy="3493269"/>
          </a:xfrm>
          <a:prstGeom prst="rect">
            <a:avLst/>
          </a:prstGeom>
        </p:spPr>
        <p:txBody>
          <a:bodyPr>
            <a:no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lgn="ctr">
              <a:lnSpc>
                <a:spcPct val="170000"/>
              </a:lnSpc>
              <a:spcBef>
                <a:spcPts val="0"/>
              </a:spcBef>
              <a:buNone/>
            </a:pPr>
            <a:r>
              <a:rPr lang="el-GR" sz="1800" b="1" dirty="0">
                <a:solidFill>
                  <a:schemeClr val="accent6">
                    <a:lumMod val="75000"/>
                  </a:schemeClr>
                </a:solidFill>
                <a:latin typeface="Bookman Old Style" panose="02050604050505020204" pitchFamily="18" charset="0"/>
              </a:rPr>
              <a:t>ΣΤΡΑΤΗΓΙΚΟΣ ΣΧΕΔΙΑΜΟΣ ΠΡΟΓΡΑΜΜΑΤΟΣ LEADER</a:t>
            </a:r>
          </a:p>
        </p:txBody>
      </p:sp>
      <p:pic>
        <p:nvPicPr>
          <p:cNvPr id="8" name="Εικόνα 7">
            <a:extLst>
              <a:ext uri="{FF2B5EF4-FFF2-40B4-BE49-F238E27FC236}">
                <a16:creationId xmlns:a16="http://schemas.microsoft.com/office/drawing/2014/main" id="{03198D61-1C9D-770A-922F-456E08B2B60C}"/>
              </a:ext>
            </a:extLst>
          </p:cNvPr>
          <p:cNvPicPr>
            <a:picLocks noChangeAspect="1"/>
          </p:cNvPicPr>
          <p:nvPr/>
        </p:nvPicPr>
        <p:blipFill>
          <a:blip r:embed="rId4"/>
          <a:stretch>
            <a:fillRect/>
          </a:stretch>
        </p:blipFill>
        <p:spPr>
          <a:xfrm>
            <a:off x="-1" y="0"/>
            <a:ext cx="5039679" cy="6858000"/>
          </a:xfrm>
          <a:prstGeom prst="rect">
            <a:avLst/>
          </a:prstGeom>
        </p:spPr>
      </p:pic>
    </p:spTree>
    <p:extLst>
      <p:ext uri="{BB962C8B-B14F-4D97-AF65-F5344CB8AC3E}">
        <p14:creationId xmlns:p14="http://schemas.microsoft.com/office/powerpoint/2010/main" val="1810161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594ADC-AEC6-11C0-9AB4-6768D57815EA}"/>
              </a:ext>
            </a:extLst>
          </p:cNvPr>
          <p:cNvSpPr>
            <a:spLocks noGrp="1"/>
          </p:cNvSpPr>
          <p:nvPr>
            <p:ph type="title"/>
          </p:nvPr>
        </p:nvSpPr>
        <p:spPr>
          <a:xfrm>
            <a:off x="838200" y="18255"/>
            <a:ext cx="10515600" cy="794545"/>
          </a:xfrm>
        </p:spPr>
        <p:txBody>
          <a:bodyPr>
            <a:normAutofit/>
          </a:bodyPr>
          <a:lstStyle/>
          <a:p>
            <a:r>
              <a:rPr lang="el-GR" sz="4000" cap="none" dirty="0">
                <a:solidFill>
                  <a:schemeClr val="accent6">
                    <a:lumMod val="75000"/>
                  </a:schemeClr>
                </a:solidFill>
                <a:latin typeface="Bookman Old Style" panose="02050604050505020204" pitchFamily="18" charset="0"/>
              </a:rPr>
              <a:t>Διαδικασία υποβολής</a:t>
            </a:r>
          </a:p>
        </p:txBody>
      </p:sp>
      <p:sp>
        <p:nvSpPr>
          <p:cNvPr id="3" name="Θέση περιεχομένου 2">
            <a:extLst>
              <a:ext uri="{FF2B5EF4-FFF2-40B4-BE49-F238E27FC236}">
                <a16:creationId xmlns:a16="http://schemas.microsoft.com/office/drawing/2014/main" id="{8F16AB22-3156-F19C-5039-1065CBA46AB7}"/>
              </a:ext>
            </a:extLst>
          </p:cNvPr>
          <p:cNvSpPr>
            <a:spLocks noGrp="1"/>
          </p:cNvSpPr>
          <p:nvPr>
            <p:ph idx="1"/>
          </p:nvPr>
        </p:nvSpPr>
        <p:spPr>
          <a:xfrm>
            <a:off x="838200" y="942109"/>
            <a:ext cx="10515600" cy="5237018"/>
          </a:xfrm>
        </p:spPr>
        <p:txBody>
          <a:bodyPr numCol="2">
            <a:normAutofit/>
          </a:bodyPr>
          <a:lstStyle/>
          <a:p>
            <a:pPr marL="0" indent="0" algn="ctr">
              <a:lnSpc>
                <a:spcPct val="150000"/>
              </a:lnSpc>
              <a:spcBef>
                <a:spcPts val="0"/>
              </a:spcBef>
              <a:buNone/>
            </a:pPr>
            <a:r>
              <a:rPr lang="el-GR" sz="1800" b="1" dirty="0">
                <a:latin typeface="Bookman Old Style" panose="02050604050505020204" pitchFamily="18" charset="0"/>
              </a:rPr>
              <a:t>Υποβολή 2 φακέλων </a:t>
            </a:r>
          </a:p>
          <a:p>
            <a:pPr marL="0" indent="0" algn="just">
              <a:lnSpc>
                <a:spcPct val="150000"/>
              </a:lnSpc>
              <a:spcBef>
                <a:spcPts val="0"/>
              </a:spcBef>
              <a:buNone/>
            </a:pPr>
            <a:r>
              <a:rPr lang="el-GR" sz="1800" b="1" dirty="0">
                <a:latin typeface="Bookman Old Style" panose="02050604050505020204" pitchFamily="18" charset="0"/>
              </a:rPr>
              <a:t>Φάκελος Α</a:t>
            </a:r>
            <a:r>
              <a:rPr lang="el-GR" sz="1800" dirty="0">
                <a:latin typeface="Bookman Old Style" panose="02050604050505020204" pitchFamily="18" charset="0"/>
              </a:rPr>
              <a:t>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Περιγραφή φορέα / ΟΤΔ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Περιοχή εφαρμογής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SWOT ανάλυση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Ανάλυση &amp; ιεράρχηση αναγκών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Διαβούλευση </a:t>
            </a:r>
          </a:p>
          <a:p>
            <a:pPr marL="0" indent="0" algn="just">
              <a:lnSpc>
                <a:spcPct val="150000"/>
              </a:lnSpc>
              <a:spcBef>
                <a:spcPts val="0"/>
              </a:spcBef>
              <a:buNone/>
            </a:pPr>
            <a:endParaRPr lang="el-GR" sz="1800" b="1" dirty="0">
              <a:latin typeface="Bookman Old Style" panose="02050604050505020204" pitchFamily="18" charset="0"/>
            </a:endParaRPr>
          </a:p>
          <a:p>
            <a:pPr marL="0" indent="0" algn="just">
              <a:lnSpc>
                <a:spcPct val="150000"/>
              </a:lnSpc>
              <a:spcBef>
                <a:spcPts val="0"/>
              </a:spcBef>
              <a:buNone/>
            </a:pPr>
            <a:endParaRPr lang="el-GR" sz="1800" b="1" dirty="0">
              <a:latin typeface="Bookman Old Style" panose="02050604050505020204" pitchFamily="18" charset="0"/>
            </a:endParaRPr>
          </a:p>
          <a:p>
            <a:pPr marL="0" indent="0" algn="just">
              <a:lnSpc>
                <a:spcPct val="150000"/>
              </a:lnSpc>
              <a:spcBef>
                <a:spcPts val="0"/>
              </a:spcBef>
              <a:buNone/>
            </a:pPr>
            <a:endParaRPr lang="el-GR" sz="1800" b="1" dirty="0">
              <a:latin typeface="Bookman Old Style" panose="02050604050505020204" pitchFamily="18" charset="0"/>
            </a:endParaRPr>
          </a:p>
          <a:p>
            <a:pPr marL="0" indent="0" algn="just">
              <a:lnSpc>
                <a:spcPct val="150000"/>
              </a:lnSpc>
              <a:spcBef>
                <a:spcPts val="0"/>
              </a:spcBef>
              <a:buNone/>
            </a:pPr>
            <a:endParaRPr lang="el-GR" sz="1800" b="1" dirty="0">
              <a:latin typeface="Bookman Old Style" panose="02050604050505020204" pitchFamily="18" charset="0"/>
            </a:endParaRPr>
          </a:p>
          <a:p>
            <a:pPr marL="0" indent="0" algn="just">
              <a:lnSpc>
                <a:spcPct val="150000"/>
              </a:lnSpc>
              <a:spcBef>
                <a:spcPts val="0"/>
              </a:spcBef>
              <a:buNone/>
            </a:pPr>
            <a:endParaRPr lang="el-GR" sz="1800" b="1" dirty="0">
              <a:latin typeface="Bookman Old Style" panose="02050604050505020204" pitchFamily="18" charset="0"/>
            </a:endParaRPr>
          </a:p>
          <a:p>
            <a:pPr marL="0" indent="0" algn="just">
              <a:lnSpc>
                <a:spcPct val="150000"/>
              </a:lnSpc>
              <a:spcBef>
                <a:spcPts val="0"/>
              </a:spcBef>
              <a:buNone/>
            </a:pPr>
            <a:endParaRPr lang="el-GR" sz="1800" b="1" dirty="0">
              <a:latin typeface="Bookman Old Style" panose="02050604050505020204" pitchFamily="18" charset="0"/>
            </a:endParaRPr>
          </a:p>
          <a:p>
            <a:pPr marL="0" indent="0" algn="just">
              <a:lnSpc>
                <a:spcPct val="150000"/>
              </a:lnSpc>
              <a:spcBef>
                <a:spcPts val="0"/>
              </a:spcBef>
              <a:buNone/>
            </a:pPr>
            <a:r>
              <a:rPr lang="el-GR" sz="1800" b="1" dirty="0">
                <a:latin typeface="Bookman Old Style" panose="02050604050505020204" pitchFamily="18" charset="0"/>
              </a:rPr>
              <a:t>Φάκελος Β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Στόχοι &amp; στρατηγική </a:t>
            </a:r>
          </a:p>
          <a:p>
            <a:pPr algn="just">
              <a:lnSpc>
                <a:spcPct val="150000"/>
              </a:lnSpc>
              <a:spcBef>
                <a:spcPts val="0"/>
              </a:spcBef>
              <a:buFont typeface="Wingdings" panose="05000000000000000000" pitchFamily="2" charset="2"/>
              <a:buChar char="§"/>
            </a:pPr>
            <a:r>
              <a:rPr lang="el-GR" sz="1800" dirty="0" err="1">
                <a:latin typeface="Bookman Old Style" panose="02050604050505020204" pitchFamily="18" charset="0"/>
              </a:rPr>
              <a:t>Υπο</a:t>
            </a:r>
            <a:r>
              <a:rPr lang="el-GR" sz="1800" dirty="0">
                <a:latin typeface="Bookman Old Style" panose="02050604050505020204" pitchFamily="18" charset="0"/>
              </a:rPr>
              <a:t>-παρεμβάσεις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Χρηματοδοτικό πλάνο</a:t>
            </a:r>
          </a:p>
        </p:txBody>
      </p:sp>
      <p:graphicFrame>
        <p:nvGraphicFramePr>
          <p:cNvPr id="4" name="Διάγραμμα 3">
            <a:extLst>
              <a:ext uri="{FF2B5EF4-FFF2-40B4-BE49-F238E27FC236}">
                <a16:creationId xmlns:a16="http://schemas.microsoft.com/office/drawing/2014/main" id="{D8EEFE39-E963-6B00-8E3A-50A5166F3DA4}"/>
              </a:ext>
            </a:extLst>
          </p:cNvPr>
          <p:cNvGraphicFramePr/>
          <p:nvPr>
            <p:extLst>
              <p:ext uri="{D42A27DB-BD31-4B8C-83A1-F6EECF244321}">
                <p14:modId xmlns:p14="http://schemas.microsoft.com/office/powerpoint/2010/main" val="946746714"/>
              </p:ext>
            </p:extLst>
          </p:nvPr>
        </p:nvGraphicFramePr>
        <p:xfrm>
          <a:off x="1342746" y="2086252"/>
          <a:ext cx="9887506" cy="47717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38254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2B636A-ACD6-5AA5-CB82-CA0FCCB24BD4}"/>
              </a:ext>
            </a:extLst>
          </p:cNvPr>
          <p:cNvSpPr>
            <a:spLocks noGrp="1"/>
          </p:cNvSpPr>
          <p:nvPr>
            <p:ph type="title"/>
          </p:nvPr>
        </p:nvSpPr>
        <p:spPr>
          <a:xfrm>
            <a:off x="838200" y="1"/>
            <a:ext cx="10515600" cy="766618"/>
          </a:xfrm>
        </p:spPr>
        <p:txBody>
          <a:bodyPr>
            <a:noAutofit/>
          </a:bodyPr>
          <a:lstStyle/>
          <a:p>
            <a:r>
              <a:rPr lang="el-GR" sz="4000" cap="none" dirty="0">
                <a:solidFill>
                  <a:schemeClr val="accent6">
                    <a:lumMod val="75000"/>
                  </a:schemeClr>
                </a:solidFill>
                <a:latin typeface="Bookman Old Style" panose="02050604050505020204" pitchFamily="18" charset="0"/>
              </a:rPr>
              <a:t>Θεματικοί στόχοι / </a:t>
            </a:r>
            <a:r>
              <a:rPr lang="en-US" sz="4000" cap="none" dirty="0">
                <a:solidFill>
                  <a:schemeClr val="accent6">
                    <a:lumMod val="75000"/>
                  </a:schemeClr>
                </a:solidFill>
                <a:latin typeface="Bookman Old Style" panose="02050604050505020204" pitchFamily="18" charset="0"/>
              </a:rPr>
              <a:t>swot / </a:t>
            </a:r>
            <a:r>
              <a:rPr lang="el-GR" sz="4000" cap="none" dirty="0">
                <a:solidFill>
                  <a:schemeClr val="accent6">
                    <a:lumMod val="75000"/>
                  </a:schemeClr>
                </a:solidFill>
                <a:latin typeface="Bookman Old Style" panose="02050604050505020204" pitchFamily="18" charset="0"/>
              </a:rPr>
              <a:t>ανάγκες</a:t>
            </a:r>
          </a:p>
        </p:txBody>
      </p:sp>
      <p:graphicFrame>
        <p:nvGraphicFramePr>
          <p:cNvPr id="11" name="Διάγραμμα 10">
            <a:extLst>
              <a:ext uri="{FF2B5EF4-FFF2-40B4-BE49-F238E27FC236}">
                <a16:creationId xmlns:a16="http://schemas.microsoft.com/office/drawing/2014/main" id="{678F3794-CE2E-20B5-22D8-6BDF9178D9BC}"/>
              </a:ext>
            </a:extLst>
          </p:cNvPr>
          <p:cNvGraphicFramePr/>
          <p:nvPr>
            <p:extLst>
              <p:ext uri="{D42A27DB-BD31-4B8C-83A1-F6EECF244321}">
                <p14:modId xmlns:p14="http://schemas.microsoft.com/office/powerpoint/2010/main" val="4276951709"/>
              </p:ext>
            </p:extLst>
          </p:nvPr>
        </p:nvGraphicFramePr>
        <p:xfrm>
          <a:off x="2028824" y="623887"/>
          <a:ext cx="8486775" cy="5879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Πλαίσιο κειμένου 3">
            <a:extLst>
              <a:ext uri="{FF2B5EF4-FFF2-40B4-BE49-F238E27FC236}">
                <a16:creationId xmlns:a16="http://schemas.microsoft.com/office/drawing/2014/main" id="{1BD83748-770E-B261-DA2B-776AB9A35B82}"/>
              </a:ext>
            </a:extLst>
          </p:cNvPr>
          <p:cNvSpPr txBox="1"/>
          <p:nvPr/>
        </p:nvSpPr>
        <p:spPr>
          <a:xfrm>
            <a:off x="4705350" y="3219449"/>
            <a:ext cx="2781300" cy="6867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l-GR" sz="1600" b="1" dirty="0" err="1">
                <a:solidFill>
                  <a:srgbClr val="0070C0"/>
                </a:solidFill>
                <a:effectLst/>
                <a:latin typeface="Bookman Old Style" panose="02050604050505020204" pitchFamily="18" charset="0"/>
                <a:ea typeface="Calibri" panose="020F0502020204030204" pitchFamily="34" charset="0"/>
                <a:cs typeface="Arial" panose="020B0604020202020204" pitchFamily="34" charset="0"/>
              </a:rPr>
              <a:t>Πολυτομεακή</a:t>
            </a:r>
            <a:r>
              <a:rPr lang="el-GR" sz="1600" b="1" dirty="0">
                <a:solidFill>
                  <a:srgbClr val="0070C0"/>
                </a:solidFill>
                <a:effectLst/>
                <a:latin typeface="Bookman Old Style" panose="02050604050505020204" pitchFamily="18" charset="0"/>
                <a:ea typeface="Calibri" panose="020F0502020204030204" pitchFamily="34" charset="0"/>
                <a:cs typeface="Arial" panose="020B0604020202020204" pitchFamily="34" charset="0"/>
              </a:rPr>
              <a:t> προσέγγιση</a:t>
            </a:r>
            <a:endParaRPr lang="el-GR" sz="11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5188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3CEC00-52CE-18A1-D090-E2AACAB59A56}"/>
              </a:ext>
            </a:extLst>
          </p:cNvPr>
          <p:cNvSpPr>
            <a:spLocks noGrp="1"/>
          </p:cNvSpPr>
          <p:nvPr>
            <p:ph type="title"/>
          </p:nvPr>
        </p:nvSpPr>
        <p:spPr>
          <a:xfrm>
            <a:off x="838200" y="1"/>
            <a:ext cx="10515600" cy="822036"/>
          </a:xfrm>
        </p:spPr>
        <p:txBody>
          <a:bodyPr>
            <a:normAutofit/>
          </a:bodyPr>
          <a:lstStyle/>
          <a:p>
            <a:r>
              <a:rPr lang="el-GR" sz="4000" cap="none" dirty="0">
                <a:solidFill>
                  <a:schemeClr val="accent6">
                    <a:lumMod val="75000"/>
                  </a:schemeClr>
                </a:solidFill>
                <a:latin typeface="Bookman Old Style" panose="02050604050505020204" pitchFamily="18" charset="0"/>
              </a:rPr>
              <a:t>Καθορισμός </a:t>
            </a:r>
            <a:r>
              <a:rPr lang="el-GR" sz="4000" cap="none" dirty="0" err="1">
                <a:solidFill>
                  <a:schemeClr val="accent6">
                    <a:lumMod val="75000"/>
                  </a:schemeClr>
                </a:solidFill>
                <a:latin typeface="Bookman Old Style" panose="02050604050505020204" pitchFamily="18" charset="0"/>
              </a:rPr>
              <a:t>Υπο</a:t>
            </a:r>
            <a:r>
              <a:rPr lang="el-GR" sz="4000" cap="none" dirty="0">
                <a:solidFill>
                  <a:schemeClr val="accent6">
                    <a:lumMod val="75000"/>
                  </a:schemeClr>
                </a:solidFill>
                <a:latin typeface="Bookman Old Style" panose="02050604050505020204" pitchFamily="18" charset="0"/>
              </a:rPr>
              <a:t>-παρεμβάσεων</a:t>
            </a:r>
          </a:p>
        </p:txBody>
      </p:sp>
      <p:pic>
        <p:nvPicPr>
          <p:cNvPr id="8" name="Θέση περιεχομένου 7">
            <a:extLst>
              <a:ext uri="{FF2B5EF4-FFF2-40B4-BE49-F238E27FC236}">
                <a16:creationId xmlns:a16="http://schemas.microsoft.com/office/drawing/2014/main" id="{040D42FA-E827-90BB-558F-95377079F88B}"/>
              </a:ext>
            </a:extLst>
          </p:cNvPr>
          <p:cNvPicPr>
            <a:picLocks noGrp="1" noChangeAspect="1"/>
          </p:cNvPicPr>
          <p:nvPr>
            <p:ph idx="1"/>
          </p:nvPr>
        </p:nvPicPr>
        <p:blipFill rotWithShape="1">
          <a:blip r:embed="rId3"/>
          <a:srcRect l="-1" t="6500" r="499"/>
          <a:stretch/>
        </p:blipFill>
        <p:spPr>
          <a:xfrm>
            <a:off x="1441464" y="822037"/>
            <a:ext cx="9309072" cy="5524523"/>
          </a:xfrm>
          <a:prstGeom prst="rect">
            <a:avLst/>
          </a:prstGeom>
        </p:spPr>
      </p:pic>
    </p:spTree>
    <p:extLst>
      <p:ext uri="{BB962C8B-B14F-4D97-AF65-F5344CB8AC3E}">
        <p14:creationId xmlns:p14="http://schemas.microsoft.com/office/powerpoint/2010/main" val="1125115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4637E4-7750-4869-D6E5-E802BB7F2CC4}"/>
              </a:ext>
            </a:extLst>
          </p:cNvPr>
          <p:cNvSpPr>
            <a:spLocks noGrp="1"/>
          </p:cNvSpPr>
          <p:nvPr>
            <p:ph type="title"/>
          </p:nvPr>
        </p:nvSpPr>
        <p:spPr>
          <a:xfrm>
            <a:off x="838200" y="18255"/>
            <a:ext cx="10515600" cy="1325563"/>
          </a:xfrm>
        </p:spPr>
        <p:txBody>
          <a:bodyPr>
            <a:normAutofit/>
          </a:bodyPr>
          <a:lstStyle/>
          <a:p>
            <a:r>
              <a:rPr lang="el-GR" sz="4000" cap="none" dirty="0">
                <a:solidFill>
                  <a:schemeClr val="accent6">
                    <a:lumMod val="75000"/>
                  </a:schemeClr>
                </a:solidFill>
                <a:latin typeface="Bookman Old Style" panose="02050604050505020204" pitchFamily="18" charset="0"/>
              </a:rPr>
              <a:t>Κατηγορία 1: Ενδυνάμωση της τοπικής οικονομίας </a:t>
            </a:r>
          </a:p>
        </p:txBody>
      </p:sp>
      <p:sp>
        <p:nvSpPr>
          <p:cNvPr id="3" name="Θέση περιεχομένου 2">
            <a:extLst>
              <a:ext uri="{FF2B5EF4-FFF2-40B4-BE49-F238E27FC236}">
                <a16:creationId xmlns:a16="http://schemas.microsoft.com/office/drawing/2014/main" id="{D727075B-0A97-8521-2521-5B0CDE620B1D}"/>
              </a:ext>
            </a:extLst>
          </p:cNvPr>
          <p:cNvSpPr>
            <a:spLocks noGrp="1"/>
          </p:cNvSpPr>
          <p:nvPr>
            <p:ph idx="1"/>
          </p:nvPr>
        </p:nvSpPr>
        <p:spPr>
          <a:xfrm>
            <a:off x="838200" y="1253331"/>
            <a:ext cx="10515600" cy="5165942"/>
          </a:xfrm>
        </p:spPr>
        <p:txBody>
          <a:bodyPr>
            <a:normAutofit/>
          </a:bodyPr>
          <a:lstStyle/>
          <a:p>
            <a:pPr marL="0" indent="0" algn="just">
              <a:lnSpc>
                <a:spcPct val="150000"/>
              </a:lnSpc>
              <a:spcBef>
                <a:spcPts val="0"/>
              </a:spcBef>
              <a:buNone/>
            </a:pPr>
            <a:r>
              <a:rPr lang="el-GR" sz="1800" b="1" dirty="0">
                <a:latin typeface="Bookman Old Style" panose="02050604050505020204" pitchFamily="18" charset="0"/>
              </a:rPr>
              <a:t>1.1 Ενίσχυση μεταποιητικών μονάδων για την παραγωγή γεωργικών προϊόντων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Μέγιστος προϋπολογισμός 400.000€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Ποσοστό ενίσχυσης έως 65% </a:t>
            </a:r>
          </a:p>
          <a:p>
            <a:pPr algn="just">
              <a:lnSpc>
                <a:spcPct val="150000"/>
              </a:lnSpc>
              <a:spcBef>
                <a:spcPts val="0"/>
              </a:spcBef>
              <a:spcAft>
                <a:spcPts val="600"/>
              </a:spcAft>
              <a:buFont typeface="Wingdings" panose="05000000000000000000" pitchFamily="2" charset="2"/>
              <a:buChar char="§"/>
            </a:pPr>
            <a:r>
              <a:rPr lang="el-GR" sz="1800" dirty="0">
                <a:latin typeface="Bookman Old Style" panose="02050604050505020204" pitchFamily="18" charset="0"/>
              </a:rPr>
              <a:t>Μεταποίηση μόνο τοπικών προϊόντων</a:t>
            </a:r>
          </a:p>
          <a:p>
            <a:pPr marL="0" indent="0" algn="just">
              <a:lnSpc>
                <a:spcPct val="150000"/>
              </a:lnSpc>
              <a:spcBef>
                <a:spcPts val="0"/>
              </a:spcBef>
              <a:buNone/>
            </a:pPr>
            <a:r>
              <a:rPr lang="el-GR" sz="1800" b="1" dirty="0">
                <a:latin typeface="Bookman Old Style" panose="02050604050505020204" pitchFamily="18" charset="0"/>
              </a:rPr>
              <a:t>1.2 Ενίσχυση μεταποιητικών μονάδων για την παραγωγή μη γεωργικών προϊόντων</a:t>
            </a:r>
            <a:r>
              <a:rPr lang="el-GR" sz="1800" dirty="0">
                <a:latin typeface="Bookman Old Style" panose="02050604050505020204" pitchFamily="18" charset="0"/>
              </a:rPr>
              <a:t>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Μέγιστος προϋπολογισμός 300.000€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Ποσοστό ενίσχυσης έως 50% (1407/2013) ή Περιφερειακός χάρτης ενισχύσεων </a:t>
            </a:r>
          </a:p>
          <a:p>
            <a:pPr algn="just">
              <a:lnSpc>
                <a:spcPct val="150000"/>
              </a:lnSpc>
              <a:spcBef>
                <a:spcPts val="0"/>
              </a:spcBef>
              <a:spcAft>
                <a:spcPts val="600"/>
              </a:spcAft>
              <a:buFont typeface="Wingdings" panose="05000000000000000000" pitchFamily="2" charset="2"/>
              <a:buChar char="§"/>
            </a:pPr>
            <a:r>
              <a:rPr lang="el-GR" sz="1800" dirty="0">
                <a:latin typeface="Bookman Old Style" panose="02050604050505020204" pitchFamily="18" charset="0"/>
              </a:rPr>
              <a:t>Μεταποίηση μόνο τοπικών προϊόντων</a:t>
            </a:r>
          </a:p>
          <a:p>
            <a:pPr marL="0" indent="0" algn="just">
              <a:lnSpc>
                <a:spcPct val="150000"/>
              </a:lnSpc>
              <a:spcBef>
                <a:spcPts val="0"/>
              </a:spcBef>
              <a:buNone/>
            </a:pPr>
            <a:r>
              <a:rPr lang="el-GR" sz="1800" b="1" dirty="0">
                <a:latin typeface="Bookman Old Style" panose="02050604050505020204" pitchFamily="18" charset="0"/>
              </a:rPr>
              <a:t>1.3 Ενίσχυση μονάδων του δασοκομικού τομέα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Μέγιστος προϋπολογισμός 300.000€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Ποσοστό ενίσχυσης έως 50% (1407/2013) ή Περιφερειακός χάρτης ενισχύσεων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Μόνο για κατηγορίες προϊόντων που παράγονται στην περιοχή παρέμβασης </a:t>
            </a:r>
          </a:p>
        </p:txBody>
      </p:sp>
    </p:spTree>
    <p:extLst>
      <p:ext uri="{BB962C8B-B14F-4D97-AF65-F5344CB8AC3E}">
        <p14:creationId xmlns:p14="http://schemas.microsoft.com/office/powerpoint/2010/main" val="19949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CE2E24-DF3E-F2F3-760E-E75C85E9E740}"/>
              </a:ext>
            </a:extLst>
          </p:cNvPr>
          <p:cNvSpPr>
            <a:spLocks noGrp="1"/>
          </p:cNvSpPr>
          <p:nvPr>
            <p:ph type="title"/>
          </p:nvPr>
        </p:nvSpPr>
        <p:spPr>
          <a:xfrm>
            <a:off x="838200" y="18255"/>
            <a:ext cx="10515600" cy="1325563"/>
          </a:xfrm>
        </p:spPr>
        <p:txBody>
          <a:bodyPr>
            <a:normAutofit/>
          </a:bodyPr>
          <a:lstStyle/>
          <a:p>
            <a:r>
              <a:rPr lang="el-GR" sz="4000" cap="none" dirty="0">
                <a:solidFill>
                  <a:schemeClr val="accent6">
                    <a:lumMod val="75000"/>
                  </a:schemeClr>
                </a:solidFill>
                <a:latin typeface="Bookman Old Style" panose="02050604050505020204" pitchFamily="18" charset="0"/>
              </a:rPr>
              <a:t>Κατηγορία 1: Ενδυνάμωση της τοπικής οικονομίας </a:t>
            </a:r>
            <a:endParaRPr lang="el-GR" sz="4000" dirty="0"/>
          </a:p>
        </p:txBody>
      </p:sp>
      <p:sp>
        <p:nvSpPr>
          <p:cNvPr id="3" name="Θέση περιεχομένου 2">
            <a:extLst>
              <a:ext uri="{FF2B5EF4-FFF2-40B4-BE49-F238E27FC236}">
                <a16:creationId xmlns:a16="http://schemas.microsoft.com/office/drawing/2014/main" id="{3769E4E5-6ED7-0547-E97C-F21F8A1970E1}"/>
              </a:ext>
            </a:extLst>
          </p:cNvPr>
          <p:cNvSpPr>
            <a:spLocks noGrp="1"/>
          </p:cNvSpPr>
          <p:nvPr>
            <p:ph idx="1"/>
          </p:nvPr>
        </p:nvSpPr>
        <p:spPr>
          <a:xfrm>
            <a:off x="838200" y="1343817"/>
            <a:ext cx="10515600" cy="5177055"/>
          </a:xfrm>
        </p:spPr>
        <p:txBody>
          <a:bodyPr>
            <a:normAutofit/>
          </a:bodyPr>
          <a:lstStyle/>
          <a:p>
            <a:pPr marL="0" indent="0" algn="just">
              <a:lnSpc>
                <a:spcPct val="150000"/>
              </a:lnSpc>
              <a:spcBef>
                <a:spcPts val="0"/>
              </a:spcBef>
              <a:buNone/>
            </a:pPr>
            <a:r>
              <a:rPr lang="el-GR" sz="1800" b="1" dirty="0">
                <a:latin typeface="Bookman Old Style" panose="02050604050505020204" pitchFamily="18" charset="0"/>
              </a:rPr>
              <a:t>1.4 Ενίσχυση επιχειρήσεων στους τομείς της βιοτεχνίας, χειροτεχνίας και παραγωγής ειδών μετά την 1η μεταποίηση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Μέγιστος προϋπολογισμός 300.000€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Ποσοστό ενίσχυσης έως 50% (1407/2013) ή Περιφερειακός χάρτης ενισχύσεων </a:t>
            </a:r>
          </a:p>
          <a:p>
            <a:pPr algn="just">
              <a:lnSpc>
                <a:spcPct val="150000"/>
              </a:lnSpc>
              <a:spcBef>
                <a:spcPts val="0"/>
              </a:spcBef>
              <a:spcAft>
                <a:spcPts val="600"/>
              </a:spcAft>
              <a:buFont typeface="Wingdings" panose="05000000000000000000" pitchFamily="2" charset="2"/>
              <a:buChar char="§"/>
            </a:pPr>
            <a:r>
              <a:rPr lang="el-GR" sz="1800" dirty="0">
                <a:latin typeface="Bookman Old Style" panose="02050604050505020204" pitchFamily="18" charset="0"/>
              </a:rPr>
              <a:t>Προτεραιότητα σε δικαιούχους άνεργους, γυναίκες, ΚΟΙΝΣΕΠ και ορεινές περιοχές </a:t>
            </a:r>
          </a:p>
          <a:p>
            <a:pPr marL="0" indent="0" algn="just">
              <a:lnSpc>
                <a:spcPct val="150000"/>
              </a:lnSpc>
              <a:spcBef>
                <a:spcPts val="0"/>
              </a:spcBef>
              <a:buNone/>
            </a:pPr>
            <a:r>
              <a:rPr lang="el-GR" sz="1800" b="1" dirty="0">
                <a:latin typeface="Bookman Old Style" panose="02050604050505020204" pitchFamily="18" charset="0"/>
              </a:rPr>
              <a:t>1.5 Ενίσχυση επιχειρήσεων του τουριστικού κλάδου</a:t>
            </a:r>
            <a:r>
              <a:rPr lang="el-GR" sz="1800" dirty="0">
                <a:latin typeface="Bookman Old Style" panose="02050604050505020204" pitchFamily="18" charset="0"/>
              </a:rPr>
              <a:t>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Μέγιστος προϋπολογισμός 300.000€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Ποσοστό ενίσχυσης έως 50% (1407/2013) ή Περιφερειακός χάρτης ενισχύσεων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Προτεραιότητα σε δικαιούχους άνεργους, γυναίκες, ΚΟΙΝΣΕΠ και ορεινές περιοχές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Ιδρύσεις καταλυμάτων μόνο στις ορεινές περιοχές.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Στόχος η επιμήκυνση της τουριστικής περιόδου, η προσέλκυση νέων κατηγοριών τουριστών, η αναβάθμιση υπηρεσιών. </a:t>
            </a:r>
          </a:p>
        </p:txBody>
      </p:sp>
    </p:spTree>
    <p:extLst>
      <p:ext uri="{BB962C8B-B14F-4D97-AF65-F5344CB8AC3E}">
        <p14:creationId xmlns:p14="http://schemas.microsoft.com/office/powerpoint/2010/main" val="11638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ED52F7-DAD9-FE42-EB4D-22567A3B09DC}"/>
              </a:ext>
            </a:extLst>
          </p:cNvPr>
          <p:cNvSpPr>
            <a:spLocks noGrp="1"/>
          </p:cNvSpPr>
          <p:nvPr>
            <p:ph type="title"/>
          </p:nvPr>
        </p:nvSpPr>
        <p:spPr>
          <a:xfrm>
            <a:off x="838200" y="18255"/>
            <a:ext cx="10515600" cy="1325563"/>
          </a:xfrm>
        </p:spPr>
        <p:txBody>
          <a:bodyPr>
            <a:normAutofit/>
          </a:bodyPr>
          <a:lstStyle/>
          <a:p>
            <a:r>
              <a:rPr lang="el-GR" sz="4000" cap="none" dirty="0">
                <a:solidFill>
                  <a:schemeClr val="accent6">
                    <a:lumMod val="75000"/>
                  </a:schemeClr>
                </a:solidFill>
                <a:latin typeface="Bookman Old Style" panose="02050604050505020204" pitchFamily="18" charset="0"/>
              </a:rPr>
              <a:t>Κατηγορία 1: Ενδυνάμωση της τοπικής οικονομίας </a:t>
            </a:r>
            <a:endParaRPr lang="el-GR" sz="4000" dirty="0"/>
          </a:p>
        </p:txBody>
      </p:sp>
      <p:sp>
        <p:nvSpPr>
          <p:cNvPr id="3" name="Θέση περιεχομένου 2">
            <a:extLst>
              <a:ext uri="{FF2B5EF4-FFF2-40B4-BE49-F238E27FC236}">
                <a16:creationId xmlns:a16="http://schemas.microsoft.com/office/drawing/2014/main" id="{7D259BDA-A0A5-0FDA-1CAF-948964E0FCCD}"/>
              </a:ext>
            </a:extLst>
          </p:cNvPr>
          <p:cNvSpPr>
            <a:spLocks noGrp="1"/>
          </p:cNvSpPr>
          <p:nvPr>
            <p:ph idx="1"/>
          </p:nvPr>
        </p:nvSpPr>
        <p:spPr>
          <a:xfrm>
            <a:off x="838200" y="1343818"/>
            <a:ext cx="10515600" cy="5177055"/>
          </a:xfrm>
        </p:spPr>
        <p:txBody>
          <a:bodyPr>
            <a:normAutofit/>
          </a:bodyPr>
          <a:lstStyle/>
          <a:p>
            <a:pPr marL="0" indent="0" algn="just">
              <a:lnSpc>
                <a:spcPct val="150000"/>
              </a:lnSpc>
              <a:spcBef>
                <a:spcPts val="0"/>
              </a:spcBef>
              <a:buNone/>
            </a:pPr>
            <a:r>
              <a:rPr lang="el-GR" sz="1800" b="1" dirty="0">
                <a:latin typeface="Bookman Old Style" panose="02050604050505020204" pitchFamily="18" charset="0"/>
              </a:rPr>
              <a:t>1.6 Ενίσχυση επιχειρήσεων παροχής υπηρεσιών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Μέγιστος προϋπολογισμός 300.000€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Ποσοστό ενίσχυσης έως 50% (1407/2013) ή Περιφερειακός χάρτης ενισχύσεων </a:t>
            </a:r>
          </a:p>
          <a:p>
            <a:pPr algn="just">
              <a:lnSpc>
                <a:spcPct val="150000"/>
              </a:lnSpc>
              <a:spcBef>
                <a:spcPts val="0"/>
              </a:spcBef>
              <a:spcAft>
                <a:spcPts val="600"/>
              </a:spcAft>
              <a:buFont typeface="Wingdings" panose="05000000000000000000" pitchFamily="2" charset="2"/>
              <a:buChar char="§"/>
            </a:pPr>
            <a:r>
              <a:rPr lang="el-GR" sz="1800" dirty="0">
                <a:latin typeface="Bookman Old Style" panose="02050604050505020204" pitchFamily="18" charset="0"/>
              </a:rPr>
              <a:t>Προτεραιότητα σε δικαιούχους άνεργους, γυναίκες, ΚΟΙΝΣΕΠ και ορεινές περιοχές</a:t>
            </a:r>
          </a:p>
          <a:p>
            <a:pPr marL="0" indent="0" algn="just">
              <a:lnSpc>
                <a:spcPct val="150000"/>
              </a:lnSpc>
              <a:spcBef>
                <a:spcPts val="0"/>
              </a:spcBef>
              <a:buNone/>
            </a:pPr>
            <a:r>
              <a:rPr lang="el-GR" sz="1800" b="1" dirty="0">
                <a:latin typeface="Bookman Old Style" panose="02050604050505020204" pitchFamily="18" charset="0"/>
              </a:rPr>
              <a:t>1.7 Εξοικονόμηση ενέργειας &amp; νερού, ενίσχυση </a:t>
            </a:r>
            <a:r>
              <a:rPr lang="el-GR" sz="1800" b="1" dirty="0" err="1">
                <a:latin typeface="Bookman Old Style" panose="02050604050505020204" pitchFamily="18" charset="0"/>
              </a:rPr>
              <a:t>βιο</a:t>
            </a:r>
            <a:r>
              <a:rPr lang="el-GR" sz="1800" b="1" dirty="0">
                <a:latin typeface="Bookman Old Style" panose="02050604050505020204" pitchFamily="18" charset="0"/>
              </a:rPr>
              <a:t>-οικονομίας &amp; κυκλικής οικονομίας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Μέγιστος προϋπολογισμός 300.000€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Ποσοστό ενίσχυσης έως 65% (1407/2013)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Δεν μπορούν να είναι επιλέξιμες δαπάνες που συνδέονται με άλλου είδους εκσυγχρονισμό / αναβάθμιση επιχειρήσεων </a:t>
            </a:r>
          </a:p>
        </p:txBody>
      </p:sp>
    </p:spTree>
    <p:extLst>
      <p:ext uri="{BB962C8B-B14F-4D97-AF65-F5344CB8AC3E}">
        <p14:creationId xmlns:p14="http://schemas.microsoft.com/office/powerpoint/2010/main" val="763348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60F914-CC0E-B4FB-62F7-37F56812F2A0}"/>
              </a:ext>
            </a:extLst>
          </p:cNvPr>
          <p:cNvSpPr>
            <a:spLocks noGrp="1"/>
          </p:cNvSpPr>
          <p:nvPr>
            <p:ph type="title"/>
          </p:nvPr>
        </p:nvSpPr>
        <p:spPr>
          <a:xfrm>
            <a:off x="838200" y="18256"/>
            <a:ext cx="10515600" cy="1233496"/>
          </a:xfrm>
        </p:spPr>
        <p:txBody>
          <a:bodyPr>
            <a:noAutofit/>
          </a:bodyPr>
          <a:lstStyle/>
          <a:p>
            <a:r>
              <a:rPr lang="el-GR" sz="4000" cap="none" dirty="0">
                <a:solidFill>
                  <a:schemeClr val="accent6">
                    <a:lumMod val="75000"/>
                  </a:schemeClr>
                </a:solidFill>
                <a:latin typeface="Bookman Old Style" panose="02050604050505020204" pitchFamily="18" charset="0"/>
              </a:rPr>
              <a:t>Κατηγορία 2: Εκπαίδευση τοπικού πληθυσμού</a:t>
            </a:r>
          </a:p>
        </p:txBody>
      </p:sp>
      <p:sp>
        <p:nvSpPr>
          <p:cNvPr id="3" name="Θέση περιεχομένου 2">
            <a:extLst>
              <a:ext uri="{FF2B5EF4-FFF2-40B4-BE49-F238E27FC236}">
                <a16:creationId xmlns:a16="http://schemas.microsoft.com/office/drawing/2014/main" id="{D8701D5E-08C5-01EE-C019-DDA7F0A52122}"/>
              </a:ext>
            </a:extLst>
          </p:cNvPr>
          <p:cNvSpPr>
            <a:spLocks noGrp="1"/>
          </p:cNvSpPr>
          <p:nvPr>
            <p:ph idx="1"/>
          </p:nvPr>
        </p:nvSpPr>
        <p:spPr>
          <a:xfrm>
            <a:off x="838200" y="1343818"/>
            <a:ext cx="10515600" cy="4833145"/>
          </a:xfrm>
        </p:spPr>
        <p:txBody>
          <a:bodyPr>
            <a:normAutofit/>
          </a:bodyPr>
          <a:lstStyle/>
          <a:p>
            <a:pPr marL="0" indent="0" algn="just">
              <a:lnSpc>
                <a:spcPct val="150000"/>
              </a:lnSpc>
              <a:spcBef>
                <a:spcPts val="0"/>
              </a:spcBef>
              <a:buNone/>
            </a:pPr>
            <a:r>
              <a:rPr lang="el-GR" sz="1800" dirty="0">
                <a:latin typeface="Bookman Old Style" panose="02050604050505020204" pitchFamily="18" charset="0"/>
              </a:rPr>
              <a:t>2.1 Εκπαίδευση τοπικού πληθυσμού στον 1-γενή τομέα </a:t>
            </a:r>
          </a:p>
          <a:p>
            <a:pPr marL="0" indent="0" algn="just">
              <a:lnSpc>
                <a:spcPct val="150000"/>
              </a:lnSpc>
              <a:spcBef>
                <a:spcPts val="0"/>
              </a:spcBef>
              <a:buNone/>
            </a:pPr>
            <a:r>
              <a:rPr lang="el-GR" sz="1800" dirty="0">
                <a:latin typeface="Bookman Old Style" panose="02050604050505020204" pitchFamily="18" charset="0"/>
              </a:rPr>
              <a:t>2.2 Εκπαίδευση τοπικού πληθυσμού στον 2-γενή τομέα </a:t>
            </a:r>
          </a:p>
          <a:p>
            <a:pPr marL="0" indent="0" algn="just">
              <a:lnSpc>
                <a:spcPct val="150000"/>
              </a:lnSpc>
              <a:spcBef>
                <a:spcPts val="0"/>
              </a:spcBef>
              <a:buNone/>
            </a:pPr>
            <a:r>
              <a:rPr lang="el-GR" sz="1800" dirty="0">
                <a:latin typeface="Bookman Old Style" panose="02050604050505020204" pitchFamily="18" charset="0"/>
              </a:rPr>
              <a:t>2.3 Εκπαίδευση τοπικού πληθυσμού στον 3-γενή τομέα</a:t>
            </a:r>
          </a:p>
          <a:p>
            <a:pPr algn="just">
              <a:lnSpc>
                <a:spcPct val="150000"/>
              </a:lnSpc>
              <a:spcBef>
                <a:spcPts val="600"/>
              </a:spcBef>
              <a:buFont typeface="Wingdings" panose="05000000000000000000" pitchFamily="2" charset="2"/>
              <a:buChar char="§"/>
            </a:pPr>
            <a:r>
              <a:rPr lang="el-GR" sz="1800" dirty="0">
                <a:solidFill>
                  <a:srgbClr val="00B050"/>
                </a:solidFill>
                <a:latin typeface="Bookman Old Style" panose="02050604050505020204" pitchFamily="18" charset="0"/>
              </a:rPr>
              <a:t>Μέγιστος προϋπολογισμός 20.000€ </a:t>
            </a: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Ποσοστό ενίσχυσης: έως 100% βάσει του κανονισμού 2021/2115 ή του 1407/2013. </a:t>
            </a: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Το αντικείμενο της εκπαίδευσης θα πρέπει να είναι άμεσα συνδεδεμένο με την τοπική στρατηγική. Ως εκ τούτου δεν είναι επιλέξιμα προγράμματα γενικής εκπαίδευσης. </a:t>
            </a: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Ειδικότερα, για την </a:t>
            </a:r>
            <a:r>
              <a:rPr lang="el-GR" sz="1800" dirty="0" err="1">
                <a:solidFill>
                  <a:srgbClr val="00B050"/>
                </a:solidFill>
                <a:latin typeface="Bookman Old Style" panose="02050604050505020204" pitchFamily="18" charset="0"/>
              </a:rPr>
              <a:t>υπο</a:t>
            </a:r>
            <a:r>
              <a:rPr lang="el-GR" sz="1800" dirty="0">
                <a:solidFill>
                  <a:srgbClr val="00B050"/>
                </a:solidFill>
                <a:latin typeface="Bookman Old Style" panose="02050604050505020204" pitchFamily="18" charset="0"/>
              </a:rPr>
              <a:t>-παρέμβαση «2.1 Εκπαίδευση τοπικού πληθυσμού στον 1-γενή τομέα» το αντικείμενο της εκπαίδευση δεν πρέπει να ταυτίζεται με το αντικείμενο εκπαίδευσης των οριζόντιων παρεμβάσεων του Στρατηγικού Σχεδίου της ΚΑΠ. </a:t>
            </a: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Επιμόρφωση τοπικού γενικού πληθυσμού σε θέματα βασικών ψηφιακών δεξιοτήτων</a:t>
            </a:r>
            <a:r>
              <a:rPr lang="el-GR" sz="1800" dirty="0">
                <a:latin typeface="Bookman Old Style" panose="02050604050505020204" pitchFamily="18" charset="0"/>
              </a:rPr>
              <a:t>. </a:t>
            </a:r>
          </a:p>
        </p:txBody>
      </p:sp>
      <p:cxnSp>
        <p:nvCxnSpPr>
          <p:cNvPr id="5" name="Ευθεία γραμμή σύνδεσης 4">
            <a:extLst>
              <a:ext uri="{FF2B5EF4-FFF2-40B4-BE49-F238E27FC236}">
                <a16:creationId xmlns:a16="http://schemas.microsoft.com/office/drawing/2014/main" id="{97147ADB-50EE-3C47-00DC-F0B38EF46225}"/>
              </a:ext>
            </a:extLst>
          </p:cNvPr>
          <p:cNvCxnSpPr>
            <a:cxnSpLocks/>
          </p:cNvCxnSpPr>
          <p:nvPr/>
        </p:nvCxnSpPr>
        <p:spPr>
          <a:xfrm>
            <a:off x="745724" y="2678545"/>
            <a:ext cx="11150354" cy="0"/>
          </a:xfrm>
          <a:prstGeom prst="line">
            <a:avLst/>
          </a:prstGeom>
          <a:ln w="50800"/>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553829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F8653E-7003-B0C3-6FA2-8FB7B0A4BD24}"/>
              </a:ext>
            </a:extLst>
          </p:cNvPr>
          <p:cNvSpPr>
            <a:spLocks noGrp="1"/>
          </p:cNvSpPr>
          <p:nvPr>
            <p:ph type="title"/>
          </p:nvPr>
        </p:nvSpPr>
        <p:spPr>
          <a:xfrm>
            <a:off x="838200" y="18255"/>
            <a:ext cx="10515600" cy="1325563"/>
          </a:xfrm>
        </p:spPr>
        <p:txBody>
          <a:bodyPr>
            <a:normAutofit/>
          </a:bodyPr>
          <a:lstStyle/>
          <a:p>
            <a:r>
              <a:rPr lang="el-GR" sz="4000" cap="none" dirty="0">
                <a:solidFill>
                  <a:schemeClr val="accent6">
                    <a:lumMod val="75000"/>
                  </a:schemeClr>
                </a:solidFill>
                <a:latin typeface="Bookman Old Style" panose="02050604050505020204" pitchFamily="18" charset="0"/>
              </a:rPr>
              <a:t>Κατηγορία 3: Ενδυνάμωση τοπικού κοινωνικού ιστού</a:t>
            </a:r>
          </a:p>
        </p:txBody>
      </p:sp>
      <p:sp>
        <p:nvSpPr>
          <p:cNvPr id="3" name="Θέση περιεχομένου 2">
            <a:extLst>
              <a:ext uri="{FF2B5EF4-FFF2-40B4-BE49-F238E27FC236}">
                <a16:creationId xmlns:a16="http://schemas.microsoft.com/office/drawing/2014/main" id="{34A825B8-DD5E-04BF-9071-2EBC567C7051}"/>
              </a:ext>
            </a:extLst>
          </p:cNvPr>
          <p:cNvSpPr>
            <a:spLocks noGrp="1"/>
          </p:cNvSpPr>
          <p:nvPr>
            <p:ph idx="1"/>
          </p:nvPr>
        </p:nvSpPr>
        <p:spPr>
          <a:xfrm>
            <a:off x="838200" y="1343818"/>
            <a:ext cx="10515600" cy="5020037"/>
          </a:xfrm>
        </p:spPr>
        <p:txBody>
          <a:bodyPr>
            <a:normAutofit/>
          </a:bodyPr>
          <a:lstStyle/>
          <a:p>
            <a:pPr marL="0" indent="0" algn="just">
              <a:lnSpc>
                <a:spcPct val="150000"/>
              </a:lnSpc>
              <a:spcBef>
                <a:spcPts val="0"/>
              </a:spcBef>
              <a:buNone/>
            </a:pPr>
            <a:r>
              <a:rPr lang="el-GR" sz="1800" dirty="0">
                <a:latin typeface="Bookman Old Style" panose="02050604050505020204" pitchFamily="18" charset="0"/>
              </a:rPr>
              <a:t>3.1 Ενίσχυση βασικών υπηρεσιών για την εξυπηρέτηση του τοπικού πληθυσμού (παιδικοί σταθμοί, χώροι άθλησης, πολιτιστικά κέντρα κ.λπ.) </a:t>
            </a:r>
          </a:p>
          <a:p>
            <a:pPr marL="0" indent="0" algn="just">
              <a:lnSpc>
                <a:spcPct val="150000"/>
              </a:lnSpc>
              <a:spcBef>
                <a:spcPts val="0"/>
              </a:spcBef>
              <a:buNone/>
            </a:pPr>
            <a:r>
              <a:rPr lang="el-GR" sz="1800" dirty="0">
                <a:latin typeface="Bookman Old Style" panose="02050604050505020204" pitchFamily="18" charset="0"/>
              </a:rPr>
              <a:t>3.2 Ενίσχυση βασικών υπηρεσιών που στοχεύουν στην κοινωνική ένταξη, την καταπολέμηση της φτώχιας και του κοινωνικού αποκλεισμού και την ενσωμάτωση προσφύγων / μεταναστών</a:t>
            </a:r>
          </a:p>
          <a:p>
            <a:pPr algn="just">
              <a:lnSpc>
                <a:spcPct val="150000"/>
              </a:lnSpc>
              <a:spcBef>
                <a:spcPts val="600"/>
              </a:spcBef>
              <a:buFont typeface="Wingdings" panose="05000000000000000000" pitchFamily="2" charset="2"/>
              <a:buChar char="§"/>
            </a:pPr>
            <a:r>
              <a:rPr lang="el-GR" sz="1800" dirty="0">
                <a:solidFill>
                  <a:srgbClr val="00B050"/>
                </a:solidFill>
                <a:latin typeface="Bookman Old Style" panose="02050604050505020204" pitchFamily="18" charset="0"/>
              </a:rPr>
              <a:t>Μέγιστος προϋπολογισμός 400.000€ και 20.000€ για άυλες πράξεις. </a:t>
            </a:r>
          </a:p>
          <a:p>
            <a:pPr algn="just">
              <a:lnSpc>
                <a:spcPct val="150000"/>
              </a:lnSpc>
              <a:spcBef>
                <a:spcPts val="600"/>
              </a:spcBef>
              <a:buFont typeface="Wingdings" panose="05000000000000000000" pitchFamily="2" charset="2"/>
              <a:buChar char="§"/>
            </a:pPr>
            <a:r>
              <a:rPr lang="el-GR" sz="1800" dirty="0">
                <a:solidFill>
                  <a:srgbClr val="00B050"/>
                </a:solidFill>
                <a:latin typeface="Bookman Old Style" panose="02050604050505020204" pitchFamily="18" charset="0"/>
              </a:rPr>
              <a:t>Ποσοστό ενίσχυσης: έως 100% βάσει του κανονισμού Καν. (ΕΕ) 2021/2115 για μη παραγωγικές επενδύσεις και για βασικές υπηρεσίες.</a:t>
            </a:r>
          </a:p>
          <a:p>
            <a:pPr algn="just">
              <a:lnSpc>
                <a:spcPct val="150000"/>
              </a:lnSpc>
              <a:spcBef>
                <a:spcPts val="600"/>
              </a:spcBef>
              <a:buFont typeface="Wingdings" panose="05000000000000000000" pitchFamily="2" charset="2"/>
              <a:buChar char="§"/>
            </a:pPr>
            <a:r>
              <a:rPr lang="el-GR" sz="1800" dirty="0">
                <a:solidFill>
                  <a:srgbClr val="00B050"/>
                </a:solidFill>
                <a:latin typeface="Bookman Old Style" panose="02050604050505020204" pitchFamily="18" charset="0"/>
              </a:rPr>
              <a:t>Δικαιούχοι μπορούν να είναι τοπικοί φορείς του δημόσιου ή του ευρύτερου δημοσίου ή σύλλογοι / οργανισμοί μη κερδοσκοπικού χαρακτήρα. </a:t>
            </a:r>
          </a:p>
          <a:p>
            <a:pPr algn="just">
              <a:lnSpc>
                <a:spcPct val="150000"/>
              </a:lnSpc>
              <a:spcBef>
                <a:spcPts val="600"/>
              </a:spcBef>
              <a:buFont typeface="Wingdings" panose="05000000000000000000" pitchFamily="2" charset="2"/>
              <a:buChar char="§"/>
            </a:pPr>
            <a:r>
              <a:rPr lang="el-GR" sz="1800" dirty="0">
                <a:solidFill>
                  <a:srgbClr val="00B050"/>
                </a:solidFill>
                <a:latin typeface="Bookman Old Style" panose="02050604050505020204" pitchFamily="18" charset="0"/>
              </a:rPr>
              <a:t>Συμπληρωματικότητα με ΕΚΤ και Ταμείο Ασύλου, Μετανάστευσης και Ένταξης. </a:t>
            </a:r>
          </a:p>
          <a:p>
            <a:pPr algn="just">
              <a:lnSpc>
                <a:spcPct val="150000"/>
              </a:lnSpc>
              <a:spcBef>
                <a:spcPts val="600"/>
              </a:spcBef>
              <a:buFont typeface="Wingdings" panose="05000000000000000000" pitchFamily="2" charset="2"/>
              <a:buChar char="§"/>
            </a:pPr>
            <a:r>
              <a:rPr lang="el-GR" sz="1800" dirty="0">
                <a:solidFill>
                  <a:srgbClr val="00B050"/>
                </a:solidFill>
                <a:latin typeface="Bookman Old Style" panose="02050604050505020204" pitchFamily="18" charset="0"/>
              </a:rPr>
              <a:t>Προτεραιότητα στη χρήση υφιστάμενων υποδομών. </a:t>
            </a:r>
          </a:p>
        </p:txBody>
      </p:sp>
      <p:cxnSp>
        <p:nvCxnSpPr>
          <p:cNvPr id="6" name="Ευθεία γραμμή σύνδεσης 5">
            <a:extLst>
              <a:ext uri="{FF2B5EF4-FFF2-40B4-BE49-F238E27FC236}">
                <a16:creationId xmlns:a16="http://schemas.microsoft.com/office/drawing/2014/main" id="{ED322701-28B8-1497-367F-6FA499C1F274}"/>
              </a:ext>
            </a:extLst>
          </p:cNvPr>
          <p:cNvCxnSpPr>
            <a:cxnSpLocks/>
          </p:cNvCxnSpPr>
          <p:nvPr/>
        </p:nvCxnSpPr>
        <p:spPr>
          <a:xfrm>
            <a:off x="838200" y="3112654"/>
            <a:ext cx="11057878" cy="0"/>
          </a:xfrm>
          <a:prstGeom prst="line">
            <a:avLst/>
          </a:prstGeom>
          <a:ln w="50800"/>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726860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543695-A678-AEBB-969F-FFDF70022B12}"/>
              </a:ext>
            </a:extLst>
          </p:cNvPr>
          <p:cNvSpPr>
            <a:spLocks noGrp="1"/>
          </p:cNvSpPr>
          <p:nvPr>
            <p:ph type="title"/>
          </p:nvPr>
        </p:nvSpPr>
        <p:spPr>
          <a:xfrm>
            <a:off x="838200" y="18255"/>
            <a:ext cx="10515600" cy="1325563"/>
          </a:xfrm>
        </p:spPr>
        <p:txBody>
          <a:bodyPr>
            <a:noAutofit/>
          </a:bodyPr>
          <a:lstStyle/>
          <a:p>
            <a:r>
              <a:rPr lang="el-GR" sz="4000" cap="none" dirty="0">
                <a:solidFill>
                  <a:schemeClr val="accent6">
                    <a:lumMod val="75000"/>
                  </a:schemeClr>
                </a:solidFill>
                <a:latin typeface="Bookman Old Style" panose="02050604050505020204" pitchFamily="18" charset="0"/>
              </a:rPr>
              <a:t>Κατηγορία 4: Βελτίωση ποιότητας ζωής τοπικού πληθυσμού</a:t>
            </a:r>
          </a:p>
        </p:txBody>
      </p:sp>
      <p:sp>
        <p:nvSpPr>
          <p:cNvPr id="3" name="Θέση περιεχομένου 2">
            <a:extLst>
              <a:ext uri="{FF2B5EF4-FFF2-40B4-BE49-F238E27FC236}">
                <a16:creationId xmlns:a16="http://schemas.microsoft.com/office/drawing/2014/main" id="{AB5DED7A-0DCB-3032-8AAD-504AEE34E532}"/>
              </a:ext>
            </a:extLst>
          </p:cNvPr>
          <p:cNvSpPr>
            <a:spLocks noGrp="1"/>
          </p:cNvSpPr>
          <p:nvPr>
            <p:ph idx="1"/>
          </p:nvPr>
        </p:nvSpPr>
        <p:spPr>
          <a:xfrm>
            <a:off x="838200" y="1343818"/>
            <a:ext cx="10515600" cy="4833145"/>
          </a:xfrm>
        </p:spPr>
        <p:txBody>
          <a:bodyPr>
            <a:noAutofit/>
          </a:bodyPr>
          <a:lstStyle/>
          <a:p>
            <a:pPr marL="0" indent="0" algn="just">
              <a:lnSpc>
                <a:spcPct val="150000"/>
              </a:lnSpc>
              <a:spcBef>
                <a:spcPts val="0"/>
              </a:spcBef>
              <a:buNone/>
            </a:pPr>
            <a:r>
              <a:rPr lang="el-GR" sz="1800" dirty="0">
                <a:latin typeface="Bookman Old Style" panose="02050604050505020204" pitchFamily="18" charset="0"/>
              </a:rPr>
              <a:t>4.1 Έργα υποδομών μικρής κλίμακας (δίκτυα ύδρευσης και αποχέτευσης εντός οικισμών και επισκευή και ενεργειακή αναβάθμιση δημόσιων κτηρίων για εγκατάσταση τοπικών υπηρεσιών για την εξυπηρέτηση του τοπικού πληθυσμού κ.λπ.) </a:t>
            </a:r>
          </a:p>
          <a:p>
            <a:pPr marL="0" indent="0" algn="just">
              <a:lnSpc>
                <a:spcPct val="150000"/>
              </a:lnSpc>
              <a:spcBef>
                <a:spcPts val="0"/>
              </a:spcBef>
              <a:buNone/>
            </a:pPr>
            <a:r>
              <a:rPr lang="el-GR" sz="1800" dirty="0">
                <a:latin typeface="Bookman Old Style" panose="02050604050505020204" pitchFamily="18" charset="0"/>
              </a:rPr>
              <a:t>4.2 Ενίσχυση υπηρεσιών και υποδομών αναψυχής, ανάπλασης, τουριστικών πληροφοριών και λοιπών υποδομών μικρής κλίμακας (υποδομές αναψυχής, ανάπλασης, τουριστικών πληροφοριών και λοιπών υποδομών μικρής κλίμακας όπως σημάνσεις, κοινόχρηστοι χώροι, προβολή προώθηση περιοχών και ποδηλατικές διαδρομές κ.λπ.)</a:t>
            </a:r>
          </a:p>
          <a:p>
            <a:pPr algn="just">
              <a:lnSpc>
                <a:spcPct val="150000"/>
              </a:lnSpc>
              <a:spcBef>
                <a:spcPts val="600"/>
              </a:spcBef>
              <a:buFont typeface="Wingdings" panose="05000000000000000000" pitchFamily="2" charset="2"/>
              <a:buChar char="§"/>
            </a:pPr>
            <a:r>
              <a:rPr lang="el-GR" sz="1800" dirty="0">
                <a:solidFill>
                  <a:srgbClr val="00B050"/>
                </a:solidFill>
                <a:latin typeface="Bookman Old Style" panose="02050604050505020204" pitchFamily="18" charset="0"/>
              </a:rPr>
              <a:t>Μέγιστος προϋπολογισμός 400.000€ και 20.000€ για άυλες πράξεις. </a:t>
            </a: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Ποσοστό ενίσχυσης: έως 100% βάσει του κανονισμού Καν. (ΕΕ) 2021/2115 για μη παραγωγικές επενδύσεις και για βασικές υπηρεσίες </a:t>
            </a: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Δικαιούχοι μπορούν να είναι τοπικοί φορείς του δημόσιου ή του ευρύτερου δημοσίου ή σύλλογοι / οργανισμοί μη κερδοσκοπικού χαρακτήρα. </a:t>
            </a: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Προτεραιότητα στη χρήση υφιστάμενων υποδομών</a:t>
            </a:r>
          </a:p>
        </p:txBody>
      </p:sp>
      <p:cxnSp>
        <p:nvCxnSpPr>
          <p:cNvPr id="4" name="Ευθεία γραμμή σύνδεσης 3">
            <a:extLst>
              <a:ext uri="{FF2B5EF4-FFF2-40B4-BE49-F238E27FC236}">
                <a16:creationId xmlns:a16="http://schemas.microsoft.com/office/drawing/2014/main" id="{50281AE6-3AB6-6E0A-0C17-CB80825F5B35}"/>
              </a:ext>
            </a:extLst>
          </p:cNvPr>
          <p:cNvCxnSpPr>
            <a:cxnSpLocks/>
          </p:cNvCxnSpPr>
          <p:nvPr/>
        </p:nvCxnSpPr>
        <p:spPr>
          <a:xfrm>
            <a:off x="736847" y="4356515"/>
            <a:ext cx="11141475" cy="0"/>
          </a:xfrm>
          <a:prstGeom prst="line">
            <a:avLst/>
          </a:prstGeom>
          <a:ln w="50800"/>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991963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27EBF9-1464-CB9A-6ED4-A8A1FC228220}"/>
              </a:ext>
            </a:extLst>
          </p:cNvPr>
          <p:cNvSpPr>
            <a:spLocks noGrp="1"/>
          </p:cNvSpPr>
          <p:nvPr>
            <p:ph type="title"/>
          </p:nvPr>
        </p:nvSpPr>
        <p:spPr>
          <a:xfrm>
            <a:off x="838200" y="18255"/>
            <a:ext cx="10515600" cy="1325563"/>
          </a:xfrm>
        </p:spPr>
        <p:txBody>
          <a:bodyPr>
            <a:noAutofit/>
          </a:bodyPr>
          <a:lstStyle/>
          <a:p>
            <a:r>
              <a:rPr lang="el-GR" sz="4000" cap="none" dirty="0">
                <a:solidFill>
                  <a:schemeClr val="accent6">
                    <a:lumMod val="75000"/>
                  </a:schemeClr>
                </a:solidFill>
                <a:latin typeface="Bookman Old Style" panose="02050604050505020204" pitchFamily="18" charset="0"/>
              </a:rPr>
              <a:t>Κατηγορία 5: Διατήρηση &amp; βελτίωση των πολιτιστικών στοιχείων</a:t>
            </a:r>
          </a:p>
        </p:txBody>
      </p:sp>
      <p:sp>
        <p:nvSpPr>
          <p:cNvPr id="3" name="Θέση περιεχομένου 2">
            <a:extLst>
              <a:ext uri="{FF2B5EF4-FFF2-40B4-BE49-F238E27FC236}">
                <a16:creationId xmlns:a16="http://schemas.microsoft.com/office/drawing/2014/main" id="{6471CADE-14D9-4128-BC31-EE4580F92DD5}"/>
              </a:ext>
            </a:extLst>
          </p:cNvPr>
          <p:cNvSpPr>
            <a:spLocks noGrp="1"/>
          </p:cNvSpPr>
          <p:nvPr>
            <p:ph idx="1"/>
          </p:nvPr>
        </p:nvSpPr>
        <p:spPr>
          <a:xfrm>
            <a:off x="838200" y="1343818"/>
            <a:ext cx="10515600" cy="4833145"/>
          </a:xfrm>
        </p:spPr>
        <p:txBody>
          <a:bodyPr>
            <a:normAutofit/>
          </a:bodyPr>
          <a:lstStyle/>
          <a:p>
            <a:pPr marL="0" indent="0" algn="just">
              <a:lnSpc>
                <a:spcPct val="150000"/>
              </a:lnSpc>
              <a:spcBef>
                <a:spcPts val="0"/>
              </a:spcBef>
              <a:buNone/>
            </a:pPr>
            <a:r>
              <a:rPr lang="el-GR" sz="1800" b="1" dirty="0">
                <a:latin typeface="Bookman Old Style" panose="02050604050505020204" pitchFamily="18" charset="0"/>
              </a:rPr>
              <a:t>5.1 Ενίσχυση πολιτιστικών &amp; αθλητικών εκδηλώσεων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Μέγιστος προϋπολογισμός 20.000€. </a:t>
            </a:r>
          </a:p>
          <a:p>
            <a:pPr algn="just">
              <a:lnSpc>
                <a:spcPct val="150000"/>
              </a:lnSpc>
              <a:spcBef>
                <a:spcPts val="0"/>
              </a:spcBef>
              <a:spcAft>
                <a:spcPts val="1200"/>
              </a:spcAft>
              <a:buFont typeface="Wingdings" panose="05000000000000000000" pitchFamily="2" charset="2"/>
              <a:buChar char="§"/>
            </a:pPr>
            <a:r>
              <a:rPr lang="el-GR" sz="1800" dirty="0">
                <a:latin typeface="Bookman Old Style" panose="02050604050505020204" pitchFamily="18" charset="0"/>
              </a:rPr>
              <a:t>Ποσοστό ενίσχυσης: 75% βάσει του κανονισμού Καν. (ΕΕ) 1407/2013.</a:t>
            </a:r>
          </a:p>
          <a:p>
            <a:pPr marL="0" indent="0" algn="just">
              <a:lnSpc>
                <a:spcPct val="150000"/>
              </a:lnSpc>
              <a:spcBef>
                <a:spcPts val="0"/>
              </a:spcBef>
              <a:buNone/>
            </a:pPr>
            <a:r>
              <a:rPr lang="el-GR" sz="1800" b="1" dirty="0">
                <a:latin typeface="Bookman Old Style" panose="02050604050505020204" pitchFamily="18" charset="0"/>
              </a:rPr>
              <a:t>5.2 Ενίσχυση μελετών, υπηρεσιών και υποδομών που συνδέονται με τον πολιτισμό και την αποκατάσταση και αναβάθμιση της πολιτιστικής κληρονομιάς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Μέγιστος προϋπολογισμός 400.000€ και 20.000€ για άυλες πράξεις.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Ποσοστό ενίσχυσης: έως 100% βάσει του ΓΑΚ για πράξεις που εμπίπτουν στους κανόνες κρατικών ενισχύσεων. </a:t>
            </a: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Δικαιούχοι μπορούν να είναι τοπικοί φορείς του δημόσιου ή του ευρύτερου δημοσίου ή σύλλογοι / οργανισμοί μη κερδοσκοπικού χαρακτήρα, καθώς και φορείς του Υπουργείου Πολιτισμού &amp; Αθλητισμού</a:t>
            </a:r>
          </a:p>
        </p:txBody>
      </p:sp>
    </p:spTree>
    <p:extLst>
      <p:ext uri="{BB962C8B-B14F-4D97-AF65-F5344CB8AC3E}">
        <p14:creationId xmlns:p14="http://schemas.microsoft.com/office/powerpoint/2010/main" val="1397243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4965B6-347D-BBB8-08D8-0A4C5BF4364A}"/>
              </a:ext>
            </a:extLst>
          </p:cNvPr>
          <p:cNvSpPr>
            <a:spLocks noGrp="1"/>
          </p:cNvSpPr>
          <p:nvPr>
            <p:ph type="title"/>
          </p:nvPr>
        </p:nvSpPr>
        <p:spPr/>
        <p:txBody>
          <a:bodyPr/>
          <a:lstStyle/>
          <a:p>
            <a:r>
              <a:rPr lang="el-GR" sz="4000" b="1" cap="none" dirty="0">
                <a:solidFill>
                  <a:schemeClr val="accent6">
                    <a:lumMod val="75000"/>
                  </a:schemeClr>
                </a:solidFill>
                <a:latin typeface="Bookman Old Style" panose="02050604050505020204" pitchFamily="18" charset="0"/>
              </a:rPr>
              <a:t>Γενικά</a:t>
            </a:r>
            <a:r>
              <a:rPr lang="el-GR" b="1" dirty="0"/>
              <a:t> </a:t>
            </a:r>
            <a:r>
              <a:rPr lang="el-GR" sz="4000" b="1" cap="none" dirty="0">
                <a:solidFill>
                  <a:schemeClr val="accent6">
                    <a:lumMod val="75000"/>
                  </a:schemeClr>
                </a:solidFill>
                <a:latin typeface="Bookman Old Style" panose="02050604050505020204" pitchFamily="18" charset="0"/>
              </a:rPr>
              <a:t>για το Πρόγραμμα LEADER</a:t>
            </a:r>
          </a:p>
        </p:txBody>
      </p:sp>
      <p:sp>
        <p:nvSpPr>
          <p:cNvPr id="3" name="Θέση περιεχομένου 2">
            <a:extLst>
              <a:ext uri="{FF2B5EF4-FFF2-40B4-BE49-F238E27FC236}">
                <a16:creationId xmlns:a16="http://schemas.microsoft.com/office/drawing/2014/main" id="{54C3D31D-9646-F69F-647C-64E997CC785D}"/>
              </a:ext>
            </a:extLst>
          </p:cNvPr>
          <p:cNvSpPr>
            <a:spLocks noGrp="1"/>
          </p:cNvSpPr>
          <p:nvPr>
            <p:ph idx="1"/>
          </p:nvPr>
        </p:nvSpPr>
        <p:spPr>
          <a:xfrm>
            <a:off x="1251678" y="2286001"/>
            <a:ext cx="10178322" cy="4114799"/>
          </a:xfrm>
        </p:spPr>
        <p:txBody>
          <a:bodyPr>
            <a:normAutofit lnSpcReduction="10000"/>
          </a:bodyPr>
          <a:lstStyle/>
          <a:p>
            <a:r>
              <a:rPr lang="el-GR" sz="2800" dirty="0"/>
              <a:t>Κοινοτική Πρωτοβουλίας LEADER άρχισε να εφαρμόζεται στην  Ελλάδα το 1991 </a:t>
            </a:r>
            <a:endParaRPr lang="en-US" sz="2800" dirty="0"/>
          </a:p>
          <a:p>
            <a:r>
              <a:rPr lang="en-US" sz="2800" dirty="0"/>
              <a:t>LEADER II</a:t>
            </a:r>
            <a:r>
              <a:rPr lang="el-GR" sz="2800" dirty="0"/>
              <a:t> 1994-1999</a:t>
            </a:r>
            <a:endParaRPr lang="en-US" sz="2800" dirty="0"/>
          </a:p>
          <a:p>
            <a:r>
              <a:rPr lang="en-US" sz="2800" dirty="0"/>
              <a:t>LEADER+</a:t>
            </a:r>
            <a:r>
              <a:rPr lang="el-GR" sz="2800" dirty="0"/>
              <a:t> 2000-2006</a:t>
            </a:r>
            <a:endParaRPr lang="en-US" sz="2800" dirty="0"/>
          </a:p>
          <a:p>
            <a:r>
              <a:rPr lang="en-US" sz="2800" dirty="0"/>
              <a:t>LEADER </a:t>
            </a:r>
            <a:r>
              <a:rPr lang="el-GR" sz="2800" dirty="0"/>
              <a:t>Άξονας 4 του ΠΑΑ 2007 – 2013 </a:t>
            </a:r>
          </a:p>
          <a:p>
            <a:r>
              <a:rPr lang="en-US" sz="2800" dirty="0"/>
              <a:t>CLLD</a:t>
            </a:r>
            <a:r>
              <a:rPr lang="el-GR" sz="2800" dirty="0"/>
              <a:t> </a:t>
            </a:r>
            <a:r>
              <a:rPr lang="en-US" sz="2800" dirty="0"/>
              <a:t>/</a:t>
            </a:r>
            <a:r>
              <a:rPr lang="el-GR" sz="2800" dirty="0"/>
              <a:t> </a:t>
            </a:r>
            <a:r>
              <a:rPr lang="en-US" sz="2800" dirty="0"/>
              <a:t>LEADER</a:t>
            </a:r>
            <a:r>
              <a:rPr lang="el-GR" sz="2800" dirty="0"/>
              <a:t>    2014-2020</a:t>
            </a:r>
          </a:p>
          <a:p>
            <a:pPr marL="0" indent="0">
              <a:buNone/>
            </a:pPr>
            <a:endParaRPr lang="el-GR" sz="2800" dirty="0"/>
          </a:p>
          <a:p>
            <a:pPr marL="0" indent="0">
              <a:buNone/>
            </a:pPr>
            <a:r>
              <a:rPr lang="el-GR" sz="2800" dirty="0"/>
              <a:t>Εφαρμογή στον Νομό Σερρών από το 1997</a:t>
            </a:r>
          </a:p>
        </p:txBody>
      </p:sp>
    </p:spTree>
    <p:extLst>
      <p:ext uri="{BB962C8B-B14F-4D97-AF65-F5344CB8AC3E}">
        <p14:creationId xmlns:p14="http://schemas.microsoft.com/office/powerpoint/2010/main" val="648569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D60D59-B10D-3427-281B-5F6B14A83033}"/>
              </a:ext>
            </a:extLst>
          </p:cNvPr>
          <p:cNvSpPr>
            <a:spLocks noGrp="1"/>
          </p:cNvSpPr>
          <p:nvPr>
            <p:ph type="title"/>
          </p:nvPr>
        </p:nvSpPr>
        <p:spPr>
          <a:xfrm>
            <a:off x="838200" y="18255"/>
            <a:ext cx="10515600" cy="1325563"/>
          </a:xfrm>
        </p:spPr>
        <p:txBody>
          <a:bodyPr>
            <a:noAutofit/>
          </a:bodyPr>
          <a:lstStyle/>
          <a:p>
            <a:r>
              <a:rPr lang="el-GR" sz="4000" cap="none" dirty="0">
                <a:solidFill>
                  <a:schemeClr val="accent6">
                    <a:lumMod val="75000"/>
                  </a:schemeClr>
                </a:solidFill>
                <a:latin typeface="Bookman Old Style" panose="02050604050505020204" pitchFamily="18" charset="0"/>
              </a:rPr>
              <a:t>Κατηγορία 6: Προστασία &amp; ανάδειξη φυσικού περιβάλλοντος </a:t>
            </a:r>
          </a:p>
        </p:txBody>
      </p:sp>
      <p:sp>
        <p:nvSpPr>
          <p:cNvPr id="3" name="Θέση περιεχομένου 2">
            <a:extLst>
              <a:ext uri="{FF2B5EF4-FFF2-40B4-BE49-F238E27FC236}">
                <a16:creationId xmlns:a16="http://schemas.microsoft.com/office/drawing/2014/main" id="{E6DD058A-59DA-795D-BC5E-F099B479A64F}"/>
              </a:ext>
            </a:extLst>
          </p:cNvPr>
          <p:cNvSpPr>
            <a:spLocks noGrp="1"/>
          </p:cNvSpPr>
          <p:nvPr>
            <p:ph idx="1"/>
          </p:nvPr>
        </p:nvSpPr>
        <p:spPr>
          <a:xfrm>
            <a:off x="838200" y="1413164"/>
            <a:ext cx="10515600" cy="4922981"/>
          </a:xfrm>
        </p:spPr>
        <p:txBody>
          <a:bodyPr>
            <a:normAutofit/>
          </a:bodyPr>
          <a:lstStyle/>
          <a:p>
            <a:pPr marL="0" indent="0" algn="just">
              <a:lnSpc>
                <a:spcPct val="150000"/>
              </a:lnSpc>
              <a:spcBef>
                <a:spcPts val="0"/>
              </a:spcBef>
              <a:buNone/>
            </a:pPr>
            <a:r>
              <a:rPr lang="el-GR" sz="1800" dirty="0">
                <a:latin typeface="Bookman Old Style" panose="02050604050505020204" pitchFamily="18" charset="0"/>
              </a:rPr>
              <a:t>6.1 Έργα αναβάθμισης του φυσικού περιβάλλοντος με σκοπό την ανάδειξη αυτών (θέσεις θέας κ.λπ.) </a:t>
            </a:r>
          </a:p>
          <a:p>
            <a:pPr marL="0" indent="0" algn="just">
              <a:lnSpc>
                <a:spcPct val="150000"/>
              </a:lnSpc>
              <a:spcBef>
                <a:spcPts val="0"/>
              </a:spcBef>
              <a:spcAft>
                <a:spcPts val="1200"/>
              </a:spcAft>
              <a:buNone/>
            </a:pPr>
            <a:r>
              <a:rPr lang="el-GR" sz="1800" dirty="0">
                <a:latin typeface="Bookman Old Style" panose="02050604050505020204" pitchFamily="18" charset="0"/>
              </a:rPr>
              <a:t>6.2 Έργα πράσινων υποδομών “</a:t>
            </a:r>
            <a:r>
              <a:rPr lang="el-GR" sz="1800" dirty="0" err="1">
                <a:latin typeface="Bookman Old Style" panose="02050604050505020204" pitchFamily="18" charset="0"/>
              </a:rPr>
              <a:t>green</a:t>
            </a:r>
            <a:r>
              <a:rPr lang="el-GR" sz="1800" dirty="0">
                <a:latin typeface="Bookman Old Style" panose="02050604050505020204" pitchFamily="18" charset="0"/>
              </a:rPr>
              <a:t> </a:t>
            </a:r>
            <a:r>
              <a:rPr lang="el-GR" sz="1800" dirty="0" err="1">
                <a:latin typeface="Bookman Old Style" panose="02050604050505020204" pitchFamily="18" charset="0"/>
              </a:rPr>
              <a:t>infrastructure</a:t>
            </a:r>
            <a:r>
              <a:rPr lang="el-GR" sz="1800" dirty="0">
                <a:latin typeface="Bookman Old Style" panose="02050604050505020204" pitchFamily="18" charset="0"/>
              </a:rPr>
              <a:t>” για την πρόληψη και αντιμετώπιση των κινδύνων από φυσικές καταστροφές</a:t>
            </a: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Μέγιστος προϋπολογισμός 400.000€ και 20.000€ για άυλες πράξεις. </a:t>
            </a: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Ποσοστό ενίσχυσης: έως 100% βάσει του κανονισμού Καν. (ΕΕ) 2021/2115 για μη παραγωγικές επενδύσεις (και για βασικές υπηρεσίες) ή Καν. (ΕΕ) 1407/2013. </a:t>
            </a: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Δικαιούχοι μπορούν να είναι τοπικοί φορείς του δημόσιου ή του ευρύτερου δημοσίου ή σύλλογοι / οργανισμοί μη κερδοσκοπικού χαρακτήρα καθώς και λοιποί αρμόδιοι φορείς όπως ο ΟΦΥΠΕΚΑ και εθελοντικές οργανώσεις εγγεγραμμένες στο μητρώο της Γενικής Γραμματείας Πολιτικής Προστασίας. </a:t>
            </a:r>
          </a:p>
        </p:txBody>
      </p:sp>
      <p:cxnSp>
        <p:nvCxnSpPr>
          <p:cNvPr id="4" name="Ευθεία γραμμή σύνδεσης 3">
            <a:extLst>
              <a:ext uri="{FF2B5EF4-FFF2-40B4-BE49-F238E27FC236}">
                <a16:creationId xmlns:a16="http://schemas.microsoft.com/office/drawing/2014/main" id="{3DD0221A-B434-668D-7096-A2899B4F6BA4}"/>
              </a:ext>
            </a:extLst>
          </p:cNvPr>
          <p:cNvCxnSpPr>
            <a:cxnSpLocks/>
          </p:cNvCxnSpPr>
          <p:nvPr/>
        </p:nvCxnSpPr>
        <p:spPr>
          <a:xfrm>
            <a:off x="838200" y="3186545"/>
            <a:ext cx="11040122" cy="0"/>
          </a:xfrm>
          <a:prstGeom prst="line">
            <a:avLst/>
          </a:prstGeom>
          <a:ln w="50800"/>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794184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467F56-5123-EF88-60B5-5CA71F5A7CAD}"/>
              </a:ext>
            </a:extLst>
          </p:cNvPr>
          <p:cNvSpPr>
            <a:spLocks noGrp="1"/>
          </p:cNvSpPr>
          <p:nvPr>
            <p:ph type="title"/>
          </p:nvPr>
        </p:nvSpPr>
        <p:spPr>
          <a:xfrm>
            <a:off x="838200" y="18255"/>
            <a:ext cx="10515600" cy="798491"/>
          </a:xfrm>
        </p:spPr>
        <p:txBody>
          <a:bodyPr>
            <a:normAutofit/>
          </a:bodyPr>
          <a:lstStyle/>
          <a:p>
            <a:r>
              <a:rPr lang="el-GR" sz="4000" cap="none" dirty="0">
                <a:solidFill>
                  <a:schemeClr val="accent6">
                    <a:lumMod val="75000"/>
                  </a:schemeClr>
                </a:solidFill>
                <a:latin typeface="Bookman Old Style" panose="02050604050505020204" pitchFamily="18" charset="0"/>
              </a:rPr>
              <a:t>Κατηγορία 7: Δικτύωση και συνεργασία</a:t>
            </a:r>
          </a:p>
        </p:txBody>
      </p:sp>
      <p:sp>
        <p:nvSpPr>
          <p:cNvPr id="3" name="Θέση περιεχομένου 2">
            <a:extLst>
              <a:ext uri="{FF2B5EF4-FFF2-40B4-BE49-F238E27FC236}">
                <a16:creationId xmlns:a16="http://schemas.microsoft.com/office/drawing/2014/main" id="{65CCF7B1-FAD8-B34A-7F9A-F0FF334BF4EA}"/>
              </a:ext>
            </a:extLst>
          </p:cNvPr>
          <p:cNvSpPr>
            <a:spLocks noGrp="1"/>
          </p:cNvSpPr>
          <p:nvPr>
            <p:ph idx="1"/>
          </p:nvPr>
        </p:nvSpPr>
        <p:spPr>
          <a:xfrm>
            <a:off x="838200" y="816746"/>
            <a:ext cx="10515600" cy="5805996"/>
          </a:xfrm>
        </p:spPr>
        <p:txBody>
          <a:bodyPr>
            <a:normAutofit fontScale="32500" lnSpcReduction="20000"/>
          </a:bodyPr>
          <a:lstStyle/>
          <a:p>
            <a:pPr marL="0" indent="0" algn="just">
              <a:lnSpc>
                <a:spcPct val="170000"/>
              </a:lnSpc>
              <a:spcBef>
                <a:spcPts val="0"/>
              </a:spcBef>
              <a:buNone/>
            </a:pPr>
            <a:r>
              <a:rPr lang="el-GR" sz="4600" dirty="0">
                <a:latin typeface="Bookman Old Style" panose="02050604050505020204" pitchFamily="18" charset="0"/>
              </a:rPr>
              <a:t>7.1 Συνεργασία μεταξύ μικρών τοπικών επιχειρήσεων </a:t>
            </a:r>
          </a:p>
          <a:p>
            <a:pPr marL="0" indent="0" algn="just">
              <a:lnSpc>
                <a:spcPct val="170000"/>
              </a:lnSpc>
              <a:spcBef>
                <a:spcPts val="0"/>
              </a:spcBef>
              <a:buNone/>
            </a:pPr>
            <a:r>
              <a:rPr lang="el-GR" sz="4600" dirty="0">
                <a:latin typeface="Bookman Old Style" panose="02050604050505020204" pitchFamily="18" charset="0"/>
              </a:rPr>
              <a:t>7.2 Συνεργασία μεταξύ τοπικών δημόσιων και ιδιωτικών φορέων ή/και ΜΚΟ για την κοινωνική ή / και πολιτιστική ή / και περιβαλλοντική προστασία και αναβάθμιση της περιοχής, την προώθηση της υγιεινής διατροφής και της μείωσης σπατάλης τροφίμων </a:t>
            </a:r>
          </a:p>
          <a:p>
            <a:pPr marL="0" indent="0" algn="just">
              <a:lnSpc>
                <a:spcPct val="170000"/>
              </a:lnSpc>
              <a:spcBef>
                <a:spcPts val="0"/>
              </a:spcBef>
              <a:spcAft>
                <a:spcPts val="1200"/>
              </a:spcAft>
              <a:buNone/>
            </a:pPr>
            <a:r>
              <a:rPr lang="el-GR" sz="4600" dirty="0">
                <a:latin typeface="Bookman Old Style" panose="02050604050505020204" pitchFamily="18" charset="0"/>
              </a:rPr>
              <a:t>7.3 Έξυπνα Χωριά: συνεργασία για την ολιστική και καινοτόμο ανάπτυξη των χωριών (περιοχή μικρότερη των 10.000 μόνιμων κατοίκων, σχέδιο δράσης με την «εκ των κάτω προς τα επάνω» διαδικασία, ολιστικό χαρακτήρα, κοινωνική ή / και τεχνολογική καινοτομία) </a:t>
            </a:r>
          </a:p>
          <a:p>
            <a:pPr algn="just">
              <a:lnSpc>
                <a:spcPct val="170000"/>
              </a:lnSpc>
              <a:spcBef>
                <a:spcPts val="0"/>
              </a:spcBef>
              <a:buFont typeface="Wingdings" panose="05000000000000000000" pitchFamily="2" charset="2"/>
              <a:buChar char="§"/>
            </a:pPr>
            <a:r>
              <a:rPr lang="el-GR" sz="4600" dirty="0">
                <a:solidFill>
                  <a:srgbClr val="00B050"/>
                </a:solidFill>
                <a:latin typeface="Bookman Old Style" panose="02050604050505020204" pitchFamily="18" charset="0"/>
              </a:rPr>
              <a:t>Μέγιστος προϋπολογισμός 40.000€ για άυλες πράξεις και 400.000€ για υποδομές.* </a:t>
            </a:r>
          </a:p>
          <a:p>
            <a:pPr algn="just">
              <a:lnSpc>
                <a:spcPct val="170000"/>
              </a:lnSpc>
              <a:spcBef>
                <a:spcPts val="0"/>
              </a:spcBef>
              <a:buFont typeface="Wingdings" panose="05000000000000000000" pitchFamily="2" charset="2"/>
              <a:buChar char="§"/>
            </a:pPr>
            <a:r>
              <a:rPr lang="el-GR" sz="4600" dirty="0">
                <a:solidFill>
                  <a:srgbClr val="00B050"/>
                </a:solidFill>
                <a:latin typeface="Bookman Old Style" panose="02050604050505020204" pitchFamily="18" charset="0"/>
              </a:rPr>
              <a:t>Ποσοστό ενίσχυσης: έως 90% για την </a:t>
            </a:r>
            <a:r>
              <a:rPr lang="el-GR" sz="4600" dirty="0" err="1">
                <a:solidFill>
                  <a:srgbClr val="00B050"/>
                </a:solidFill>
                <a:latin typeface="Bookman Old Style" panose="02050604050505020204" pitchFamily="18" charset="0"/>
              </a:rPr>
              <a:t>υπο</a:t>
            </a:r>
            <a:r>
              <a:rPr lang="el-GR" sz="4600" dirty="0">
                <a:solidFill>
                  <a:srgbClr val="00B050"/>
                </a:solidFill>
                <a:latin typeface="Bookman Old Style" panose="02050604050505020204" pitchFamily="18" charset="0"/>
              </a:rPr>
              <a:t>-παρέμβαση 7.1 και έως 100% για τις </a:t>
            </a:r>
            <a:r>
              <a:rPr lang="el-GR" sz="4600" dirty="0" err="1">
                <a:solidFill>
                  <a:srgbClr val="00B050"/>
                </a:solidFill>
                <a:latin typeface="Bookman Old Style" panose="02050604050505020204" pitchFamily="18" charset="0"/>
              </a:rPr>
              <a:t>υποπαρεμβάσεις</a:t>
            </a:r>
            <a:r>
              <a:rPr lang="el-GR" sz="4600" dirty="0">
                <a:solidFill>
                  <a:srgbClr val="00B050"/>
                </a:solidFill>
                <a:latin typeface="Bookman Old Style" panose="02050604050505020204" pitchFamily="18" charset="0"/>
              </a:rPr>
              <a:t> 7.2 και 7.3.* </a:t>
            </a:r>
          </a:p>
          <a:p>
            <a:pPr algn="just">
              <a:lnSpc>
                <a:spcPct val="170000"/>
              </a:lnSpc>
              <a:spcBef>
                <a:spcPts val="0"/>
              </a:spcBef>
              <a:buFont typeface="Wingdings" panose="05000000000000000000" pitchFamily="2" charset="2"/>
              <a:buChar char="§"/>
            </a:pPr>
            <a:r>
              <a:rPr lang="el-GR" sz="4600" dirty="0">
                <a:solidFill>
                  <a:srgbClr val="00B050"/>
                </a:solidFill>
                <a:latin typeface="Bookman Old Style" panose="02050604050505020204" pitchFamily="18" charset="0"/>
              </a:rPr>
              <a:t>Δικαιούχοι στην </a:t>
            </a:r>
            <a:r>
              <a:rPr lang="el-GR" sz="4600" dirty="0" err="1">
                <a:solidFill>
                  <a:srgbClr val="00B050"/>
                </a:solidFill>
                <a:latin typeface="Bookman Old Style" panose="02050604050505020204" pitchFamily="18" charset="0"/>
              </a:rPr>
              <a:t>υπο</a:t>
            </a:r>
            <a:r>
              <a:rPr lang="el-GR" sz="4600" dirty="0">
                <a:solidFill>
                  <a:srgbClr val="00B050"/>
                </a:solidFill>
                <a:latin typeface="Bookman Old Style" panose="02050604050505020204" pitchFamily="18" charset="0"/>
              </a:rPr>
              <a:t>-παρέμβαση 7.1 μπορούν να είναι μόνο οι τοπικές επιχειρήσεις ομοειδών ή συμπληρωματικών προϊόντων. </a:t>
            </a:r>
          </a:p>
          <a:p>
            <a:pPr algn="just">
              <a:lnSpc>
                <a:spcPct val="170000"/>
              </a:lnSpc>
              <a:spcBef>
                <a:spcPts val="0"/>
              </a:spcBef>
              <a:buFont typeface="Wingdings" panose="05000000000000000000" pitchFamily="2" charset="2"/>
              <a:buChar char="§"/>
            </a:pPr>
            <a:r>
              <a:rPr lang="el-GR" sz="4600" dirty="0">
                <a:solidFill>
                  <a:srgbClr val="00B050"/>
                </a:solidFill>
                <a:latin typeface="Bookman Old Style" panose="02050604050505020204" pitchFamily="18" charset="0"/>
              </a:rPr>
              <a:t>Δικαιούχοι στις </a:t>
            </a:r>
            <a:r>
              <a:rPr lang="el-GR" sz="4600" dirty="0" err="1">
                <a:solidFill>
                  <a:srgbClr val="00B050"/>
                </a:solidFill>
                <a:latin typeface="Bookman Old Style" panose="02050604050505020204" pitchFamily="18" charset="0"/>
              </a:rPr>
              <a:t>υπο</a:t>
            </a:r>
            <a:r>
              <a:rPr lang="el-GR" sz="4600" dirty="0">
                <a:solidFill>
                  <a:srgbClr val="00B050"/>
                </a:solidFill>
                <a:latin typeface="Bookman Old Style" panose="02050604050505020204" pitchFamily="18" charset="0"/>
              </a:rPr>
              <a:t>-παρεμβάσεις 7.2 &amp; 7.3 μπορούν να είναι τοπικοί δημόσιοι ή/και ιδιωτικού φορείς. </a:t>
            </a:r>
          </a:p>
          <a:p>
            <a:pPr algn="just">
              <a:lnSpc>
                <a:spcPct val="170000"/>
              </a:lnSpc>
              <a:spcBef>
                <a:spcPts val="0"/>
              </a:spcBef>
              <a:buFont typeface="Wingdings" panose="05000000000000000000" pitchFamily="2" charset="2"/>
              <a:buChar char="§"/>
            </a:pPr>
            <a:r>
              <a:rPr lang="el-GR" sz="4600" dirty="0">
                <a:solidFill>
                  <a:srgbClr val="00B050"/>
                </a:solidFill>
                <a:latin typeface="Bookman Old Style" panose="02050604050505020204" pitchFamily="18" charset="0"/>
              </a:rPr>
              <a:t>Ελάχιστος αριθμός μελών: 3 </a:t>
            </a:r>
          </a:p>
          <a:p>
            <a:pPr marL="0" indent="0" algn="just">
              <a:lnSpc>
                <a:spcPct val="170000"/>
              </a:lnSpc>
              <a:spcBef>
                <a:spcPts val="0"/>
              </a:spcBef>
              <a:buNone/>
            </a:pPr>
            <a:endParaRPr lang="el-GR" sz="4600" dirty="0">
              <a:solidFill>
                <a:srgbClr val="00B050"/>
              </a:solidFill>
              <a:latin typeface="Bookman Old Style" panose="02050604050505020204" pitchFamily="18" charset="0"/>
            </a:endParaRPr>
          </a:p>
          <a:p>
            <a:pPr marL="0" indent="0" algn="ctr">
              <a:lnSpc>
                <a:spcPct val="170000"/>
              </a:lnSpc>
              <a:spcBef>
                <a:spcPts val="0"/>
              </a:spcBef>
              <a:buNone/>
            </a:pPr>
            <a:r>
              <a:rPr lang="el-GR" sz="3700" dirty="0">
                <a:latin typeface="Bookman Old Style" panose="02050604050505020204" pitchFamily="18" charset="0"/>
              </a:rPr>
              <a:t>*Στις περιπτώσεις όπου το σχέδιο συνεργασίας περιλαμβάνει και μη άυλες ενέργειες αυτές μπορούν να ενισχυθούν με τους περιορισμούς και τους όρους που αφορούν στην κατηγορία που εμπίπτουν οι ενέργειες αυτές</a:t>
            </a:r>
          </a:p>
          <a:p>
            <a:pPr marL="0" indent="0">
              <a:buNone/>
            </a:pPr>
            <a:endParaRPr lang="el-GR" dirty="0"/>
          </a:p>
        </p:txBody>
      </p:sp>
      <p:cxnSp>
        <p:nvCxnSpPr>
          <p:cNvPr id="4" name="Ευθεία γραμμή σύνδεσης 3">
            <a:extLst>
              <a:ext uri="{FF2B5EF4-FFF2-40B4-BE49-F238E27FC236}">
                <a16:creationId xmlns:a16="http://schemas.microsoft.com/office/drawing/2014/main" id="{F366B375-E059-DEEF-5DE9-C4CD4621E409}"/>
              </a:ext>
            </a:extLst>
          </p:cNvPr>
          <p:cNvCxnSpPr>
            <a:cxnSpLocks/>
          </p:cNvCxnSpPr>
          <p:nvPr/>
        </p:nvCxnSpPr>
        <p:spPr>
          <a:xfrm>
            <a:off x="914400" y="3379206"/>
            <a:ext cx="11009014" cy="0"/>
          </a:xfrm>
          <a:prstGeom prst="line">
            <a:avLst/>
          </a:prstGeom>
          <a:ln w="50800"/>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592328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59A3FA-8735-DEC0-1714-ACDA01500FF9}"/>
              </a:ext>
            </a:extLst>
          </p:cNvPr>
          <p:cNvSpPr>
            <a:spLocks noGrp="1"/>
          </p:cNvSpPr>
          <p:nvPr>
            <p:ph type="title"/>
          </p:nvPr>
        </p:nvSpPr>
        <p:spPr>
          <a:xfrm>
            <a:off x="838200" y="18255"/>
            <a:ext cx="10515600" cy="1325563"/>
          </a:xfrm>
        </p:spPr>
        <p:txBody>
          <a:bodyPr>
            <a:normAutofit/>
          </a:bodyPr>
          <a:lstStyle/>
          <a:p>
            <a:r>
              <a:rPr lang="el-GR" sz="4000" cap="none" dirty="0">
                <a:solidFill>
                  <a:schemeClr val="accent6">
                    <a:lumMod val="75000"/>
                  </a:schemeClr>
                </a:solidFill>
                <a:latin typeface="Bookman Old Style" panose="02050604050505020204" pitchFamily="18" charset="0"/>
              </a:rPr>
              <a:t>Κατηγορία 8: Διατοπική &amp; Διακρατική συνεργασία</a:t>
            </a:r>
          </a:p>
        </p:txBody>
      </p:sp>
      <p:sp>
        <p:nvSpPr>
          <p:cNvPr id="3" name="Θέση περιεχομένου 2">
            <a:extLst>
              <a:ext uri="{FF2B5EF4-FFF2-40B4-BE49-F238E27FC236}">
                <a16:creationId xmlns:a16="http://schemas.microsoft.com/office/drawing/2014/main" id="{0DE0832F-24F6-E0CC-833F-1733E50EB3AE}"/>
              </a:ext>
            </a:extLst>
          </p:cNvPr>
          <p:cNvSpPr>
            <a:spLocks noGrp="1"/>
          </p:cNvSpPr>
          <p:nvPr>
            <p:ph idx="1"/>
          </p:nvPr>
        </p:nvSpPr>
        <p:spPr>
          <a:xfrm>
            <a:off x="838200" y="1511929"/>
            <a:ext cx="10515600" cy="4665034"/>
          </a:xfrm>
        </p:spPr>
        <p:txBody>
          <a:bodyPr>
            <a:normAutofit/>
          </a:bodyPr>
          <a:lstStyle/>
          <a:p>
            <a:pPr marL="0" indent="0" algn="just">
              <a:lnSpc>
                <a:spcPct val="150000"/>
              </a:lnSpc>
              <a:spcBef>
                <a:spcPts val="0"/>
              </a:spcBef>
              <a:buNone/>
            </a:pPr>
            <a:r>
              <a:rPr lang="el-GR" sz="1800" dirty="0">
                <a:latin typeface="Bookman Old Style" panose="02050604050505020204" pitchFamily="18" charset="0"/>
              </a:rPr>
              <a:t>8.1 Σχέδια διατοπικής συνεργασίας </a:t>
            </a:r>
          </a:p>
          <a:p>
            <a:pPr marL="0" indent="0" algn="just">
              <a:lnSpc>
                <a:spcPct val="150000"/>
              </a:lnSpc>
              <a:spcBef>
                <a:spcPts val="0"/>
              </a:spcBef>
              <a:buNone/>
            </a:pPr>
            <a:r>
              <a:rPr lang="el-GR" sz="1800" dirty="0">
                <a:latin typeface="Bookman Old Style" panose="02050604050505020204" pitchFamily="18" charset="0"/>
              </a:rPr>
              <a:t>8.2 Σχέδια διακρατικής συνεργασίας</a:t>
            </a:r>
          </a:p>
          <a:p>
            <a:pPr marL="0" indent="0" algn="just">
              <a:lnSpc>
                <a:spcPct val="150000"/>
              </a:lnSpc>
              <a:spcBef>
                <a:spcPts val="0"/>
              </a:spcBef>
              <a:buNone/>
            </a:pPr>
            <a:endParaRPr lang="el-GR" sz="1800" dirty="0">
              <a:latin typeface="Bookman Old Style" panose="02050604050505020204" pitchFamily="18" charset="0"/>
            </a:endParaRP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Δικαιούχοι οι ΟΤΔ </a:t>
            </a: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Ένταση ενίσχυσης 100%. </a:t>
            </a: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Βασικός στόχος η ανταλλαγή τεχνογνωσίας</a:t>
            </a:r>
          </a:p>
        </p:txBody>
      </p:sp>
      <p:cxnSp>
        <p:nvCxnSpPr>
          <p:cNvPr id="4" name="Ευθεία γραμμή σύνδεσης 3">
            <a:extLst>
              <a:ext uri="{FF2B5EF4-FFF2-40B4-BE49-F238E27FC236}">
                <a16:creationId xmlns:a16="http://schemas.microsoft.com/office/drawing/2014/main" id="{E8AE9EFA-849B-2DD0-8004-238C610E31DB}"/>
              </a:ext>
            </a:extLst>
          </p:cNvPr>
          <p:cNvCxnSpPr>
            <a:cxnSpLocks/>
          </p:cNvCxnSpPr>
          <p:nvPr/>
        </p:nvCxnSpPr>
        <p:spPr>
          <a:xfrm>
            <a:off x="756719" y="2501225"/>
            <a:ext cx="11157768" cy="0"/>
          </a:xfrm>
          <a:prstGeom prst="line">
            <a:avLst/>
          </a:prstGeom>
          <a:ln w="50800"/>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814194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9239CF-AC9E-82F8-3E5C-7970D2F11129}"/>
              </a:ext>
            </a:extLst>
          </p:cNvPr>
          <p:cNvSpPr>
            <a:spLocks noGrp="1"/>
          </p:cNvSpPr>
          <p:nvPr>
            <p:ph type="title"/>
          </p:nvPr>
        </p:nvSpPr>
        <p:spPr>
          <a:xfrm>
            <a:off x="1251678" y="0"/>
            <a:ext cx="10178322" cy="1260629"/>
          </a:xfrm>
        </p:spPr>
        <p:txBody>
          <a:bodyPr>
            <a:noAutofit/>
          </a:bodyPr>
          <a:lstStyle/>
          <a:p>
            <a:r>
              <a:rPr lang="el-GR" sz="4000" cap="none" dirty="0">
                <a:solidFill>
                  <a:schemeClr val="accent6">
                    <a:lumMod val="75000"/>
                  </a:schemeClr>
                </a:solidFill>
                <a:latin typeface="Bookman Old Style" panose="02050604050505020204" pitchFamily="18" charset="0"/>
              </a:rPr>
              <a:t>Κατηγορία 9: Λειτουργικές δαπάνες και εμψύχωση τοπικού πληθυσμού </a:t>
            </a:r>
          </a:p>
        </p:txBody>
      </p:sp>
      <p:sp>
        <p:nvSpPr>
          <p:cNvPr id="3" name="Θέση περιεχομένου 2">
            <a:extLst>
              <a:ext uri="{FF2B5EF4-FFF2-40B4-BE49-F238E27FC236}">
                <a16:creationId xmlns:a16="http://schemas.microsoft.com/office/drawing/2014/main" id="{3D8D2F67-9FD7-8AE1-F9F5-E3408578A852}"/>
              </a:ext>
            </a:extLst>
          </p:cNvPr>
          <p:cNvSpPr>
            <a:spLocks noGrp="1"/>
          </p:cNvSpPr>
          <p:nvPr>
            <p:ph idx="1"/>
          </p:nvPr>
        </p:nvSpPr>
        <p:spPr>
          <a:xfrm>
            <a:off x="1251678" y="1757781"/>
            <a:ext cx="10178322" cy="4121812"/>
          </a:xfrm>
        </p:spPr>
        <p:txBody>
          <a:bodyPr>
            <a:normAutofit/>
          </a:bodyPr>
          <a:lstStyle/>
          <a:p>
            <a:pPr marL="0" indent="0" algn="just">
              <a:lnSpc>
                <a:spcPct val="150000"/>
              </a:lnSpc>
              <a:spcBef>
                <a:spcPts val="0"/>
              </a:spcBef>
              <a:buNone/>
            </a:pPr>
            <a:r>
              <a:rPr lang="el-GR" sz="1800" dirty="0">
                <a:latin typeface="Bookman Old Style" panose="02050604050505020204" pitchFamily="18" charset="0"/>
              </a:rPr>
              <a:t>9.1 Λειτουργικές δαπάνες των ΟΤΔ </a:t>
            </a:r>
          </a:p>
          <a:p>
            <a:pPr marL="0" indent="0" algn="just">
              <a:lnSpc>
                <a:spcPct val="150000"/>
              </a:lnSpc>
              <a:spcBef>
                <a:spcPts val="0"/>
              </a:spcBef>
              <a:buNone/>
            </a:pPr>
            <a:r>
              <a:rPr lang="el-GR" sz="1800" dirty="0">
                <a:latin typeface="Bookman Old Style" panose="02050604050505020204" pitchFamily="18" charset="0"/>
              </a:rPr>
              <a:t>9.2 Εμψύχωση τοπικού πληθυσμού</a:t>
            </a:r>
          </a:p>
          <a:p>
            <a:pPr marL="0" indent="0" algn="just">
              <a:lnSpc>
                <a:spcPct val="150000"/>
              </a:lnSpc>
              <a:spcBef>
                <a:spcPts val="0"/>
              </a:spcBef>
              <a:buNone/>
            </a:pPr>
            <a:endParaRPr lang="el-GR" sz="1800" dirty="0">
              <a:latin typeface="Bookman Old Style" panose="02050604050505020204" pitchFamily="18" charset="0"/>
            </a:endParaRP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Ποσοστό ενίσχυσης 100% </a:t>
            </a: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Εμψύχωση του τοπικού πληθυσμού κατ’ ελάχιστο το 5% της κατηγορία αυτής </a:t>
            </a:r>
          </a:p>
          <a:p>
            <a:pPr algn="just">
              <a:lnSpc>
                <a:spcPct val="150000"/>
              </a:lnSpc>
              <a:spcBef>
                <a:spcPts val="0"/>
              </a:spcBef>
              <a:buFont typeface="Wingdings" panose="05000000000000000000" pitchFamily="2" charset="2"/>
              <a:buChar char="§"/>
            </a:pPr>
            <a:r>
              <a:rPr lang="el-GR" sz="1800" dirty="0">
                <a:solidFill>
                  <a:srgbClr val="00B050"/>
                </a:solidFill>
                <a:latin typeface="Bookman Old Style" panose="02050604050505020204" pitchFamily="18" charset="0"/>
              </a:rPr>
              <a:t>Μέχρι και το 25% της συνολικής Δ.Δ. του εγκεκριμένου τοπικού προγράμματος </a:t>
            </a:r>
          </a:p>
        </p:txBody>
      </p:sp>
      <p:cxnSp>
        <p:nvCxnSpPr>
          <p:cNvPr id="4" name="Ευθεία γραμμή σύνδεσης 3">
            <a:extLst>
              <a:ext uri="{FF2B5EF4-FFF2-40B4-BE49-F238E27FC236}">
                <a16:creationId xmlns:a16="http://schemas.microsoft.com/office/drawing/2014/main" id="{5964A706-207E-AAED-A01A-26F689EDBAD7}"/>
              </a:ext>
            </a:extLst>
          </p:cNvPr>
          <p:cNvCxnSpPr>
            <a:cxnSpLocks/>
          </p:cNvCxnSpPr>
          <p:nvPr/>
        </p:nvCxnSpPr>
        <p:spPr>
          <a:xfrm>
            <a:off x="762000" y="2890981"/>
            <a:ext cx="11196221" cy="0"/>
          </a:xfrm>
          <a:prstGeom prst="line">
            <a:avLst/>
          </a:prstGeom>
          <a:ln w="50800"/>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7828101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BA34F7D-8F45-6CBA-DB7F-FE8EAF08C7A2}"/>
              </a:ext>
            </a:extLst>
          </p:cNvPr>
          <p:cNvSpPr>
            <a:spLocks noGrp="1"/>
          </p:cNvSpPr>
          <p:nvPr>
            <p:ph idx="1"/>
          </p:nvPr>
        </p:nvSpPr>
        <p:spPr/>
        <p:txBody>
          <a:bodyPr/>
          <a:lstStyle/>
          <a:p>
            <a:pPr marL="0" indent="0">
              <a:buNone/>
            </a:pPr>
            <a:endParaRPr lang="el-GR" dirty="0"/>
          </a:p>
          <a:p>
            <a:pPr marL="0" indent="0">
              <a:buNone/>
            </a:pPr>
            <a:endParaRPr lang="el-GR" dirty="0"/>
          </a:p>
          <a:p>
            <a:pPr marL="0" indent="0">
              <a:buNone/>
            </a:pPr>
            <a:endParaRPr lang="el-GR" dirty="0"/>
          </a:p>
          <a:p>
            <a:pPr marL="0" indent="0">
              <a:buNone/>
            </a:pPr>
            <a:endParaRPr lang="el-GR" dirty="0"/>
          </a:p>
          <a:p>
            <a:pPr marL="0" indent="0">
              <a:buNone/>
            </a:pPr>
            <a:endParaRPr lang="el-GR" dirty="0"/>
          </a:p>
        </p:txBody>
      </p:sp>
      <p:pic>
        <p:nvPicPr>
          <p:cNvPr id="6" name="Εικόνα 5" descr="Εικόνα που περιέχει κείμενο&#10;&#10;Περιγραφή που δημιουργήθηκε αυτόματα">
            <a:extLst>
              <a:ext uri="{FF2B5EF4-FFF2-40B4-BE49-F238E27FC236}">
                <a16:creationId xmlns:a16="http://schemas.microsoft.com/office/drawing/2014/main" id="{4D679378-C489-57B3-8FD7-213613ABB2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003" y="-1"/>
            <a:ext cx="12054689" cy="3788230"/>
          </a:xfrm>
          <a:prstGeom prst="rect">
            <a:avLst/>
          </a:prstGeom>
        </p:spPr>
      </p:pic>
      <p:pic>
        <p:nvPicPr>
          <p:cNvPr id="7" name="Εικόνα 6">
            <a:extLst>
              <a:ext uri="{FF2B5EF4-FFF2-40B4-BE49-F238E27FC236}">
                <a16:creationId xmlns:a16="http://schemas.microsoft.com/office/drawing/2014/main" id="{CA253FFA-5ADF-EA7E-BD85-B6C7530DED79}"/>
              </a:ext>
            </a:extLst>
          </p:cNvPr>
          <p:cNvPicPr>
            <a:picLocks noChangeAspect="1"/>
          </p:cNvPicPr>
          <p:nvPr/>
        </p:nvPicPr>
        <p:blipFill>
          <a:blip r:embed="rId4"/>
          <a:stretch>
            <a:fillRect/>
          </a:stretch>
        </p:blipFill>
        <p:spPr>
          <a:xfrm>
            <a:off x="6733881" y="5821590"/>
            <a:ext cx="5180606" cy="1018154"/>
          </a:xfrm>
          <a:prstGeom prst="rect">
            <a:avLst/>
          </a:prstGeom>
        </p:spPr>
      </p:pic>
    </p:spTree>
    <p:extLst>
      <p:ext uri="{BB962C8B-B14F-4D97-AF65-F5344CB8AC3E}">
        <p14:creationId xmlns:p14="http://schemas.microsoft.com/office/powerpoint/2010/main" val="404242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D994616-34C4-A3B0-C6E1-D9DF8663DEF4}"/>
              </a:ext>
            </a:extLst>
          </p:cNvPr>
          <p:cNvSpPr>
            <a:spLocks noGrp="1"/>
          </p:cNvSpPr>
          <p:nvPr>
            <p:ph idx="1"/>
          </p:nvPr>
        </p:nvSpPr>
        <p:spPr>
          <a:xfrm>
            <a:off x="1006839" y="1840198"/>
            <a:ext cx="10515600" cy="4570128"/>
          </a:xfrm>
        </p:spPr>
        <p:txBody>
          <a:bodyPr>
            <a:noAutofit/>
          </a:bodyPr>
          <a:lstStyle/>
          <a:p>
            <a:pPr algn="l">
              <a:spcBef>
                <a:spcPts val="1200"/>
              </a:spcBef>
              <a:buFont typeface="Wingdings" panose="05000000000000000000" pitchFamily="2" charset="2"/>
              <a:buChar char="Ø"/>
            </a:pPr>
            <a:r>
              <a:rPr lang="el-GR" sz="1800" b="0" i="0" dirty="0">
                <a:solidFill>
                  <a:srgbClr val="555555"/>
                </a:solidFill>
                <a:effectLst/>
                <a:latin typeface="Open Sans" panose="020B0606030504020204" pitchFamily="34" charset="0"/>
              </a:rPr>
              <a:t>Εφαρμόζεται σε κάθε περιοχή από Τοπικές εταιρικές σχέσεις δημόσιου-ιδιωτικού τομέα, οι λεγόμενες Ο.Τ.Δ. (Ομάδες Τοπικής Δράσης)</a:t>
            </a:r>
          </a:p>
          <a:p>
            <a:pPr>
              <a:spcBef>
                <a:spcPts val="1200"/>
              </a:spcBef>
              <a:buFont typeface="Wingdings" panose="05000000000000000000" pitchFamily="2" charset="2"/>
              <a:buChar char="Ø"/>
            </a:pPr>
            <a:r>
              <a:rPr lang="el-GR" sz="1800" dirty="0" err="1">
                <a:solidFill>
                  <a:srgbClr val="555555"/>
                </a:solidFill>
                <a:latin typeface="Open Sans" panose="020B0606030504020204" pitchFamily="34" charset="0"/>
              </a:rPr>
              <a:t>Πολυτομεακό</a:t>
            </a:r>
            <a:r>
              <a:rPr lang="el-GR" sz="1800" dirty="0">
                <a:solidFill>
                  <a:srgbClr val="555555"/>
                </a:solidFill>
                <a:latin typeface="Open Sans" panose="020B0606030504020204" pitchFamily="34" charset="0"/>
              </a:rPr>
              <a:t> σχεδιασμό και υλοποίηση της στρατηγικής με βάση την αλληλεπίδραση μεταξύ των φορέων και των διαφόρων τομέων της τοπικής οικονομίας</a:t>
            </a:r>
          </a:p>
          <a:p>
            <a:pPr>
              <a:spcBef>
                <a:spcPts val="1200"/>
              </a:spcBef>
              <a:buFont typeface="Wingdings" panose="05000000000000000000" pitchFamily="2" charset="2"/>
              <a:buChar char="Ø"/>
            </a:pPr>
            <a:r>
              <a:rPr lang="el-GR" sz="1800" dirty="0">
                <a:solidFill>
                  <a:srgbClr val="555555"/>
                </a:solidFill>
                <a:latin typeface="Open Sans" panose="020B0606030504020204" pitchFamily="34" charset="0"/>
              </a:rPr>
              <a:t>Οι Στρατηγικές τοπικής ανάπτυξης σχεδιάζονται σε τοπική βάση με προσέγγιση εκ των κάτω προς τα επάνω όσον αφορά την εκπόνηση και την εφαρμογή μιας στρατηγικής τοπικής ανάπτυξης</a:t>
            </a:r>
            <a:r>
              <a:rPr lang="el-GR" sz="1800" b="0" i="0" dirty="0">
                <a:solidFill>
                  <a:srgbClr val="555555"/>
                </a:solidFill>
                <a:effectLst/>
                <a:latin typeface="Open Sans" panose="020B0606030504020204" pitchFamily="34" charset="0"/>
              </a:rPr>
              <a:t>.</a:t>
            </a:r>
          </a:p>
          <a:p>
            <a:pPr>
              <a:spcBef>
                <a:spcPts val="1200"/>
              </a:spcBef>
              <a:buFont typeface="Wingdings" panose="05000000000000000000" pitchFamily="2" charset="2"/>
              <a:buChar char="Ø"/>
            </a:pPr>
            <a:r>
              <a:rPr lang="el-GR" sz="1800" dirty="0">
                <a:solidFill>
                  <a:srgbClr val="555555"/>
                </a:solidFill>
                <a:latin typeface="Open Sans" panose="020B0606030504020204" pitchFamily="34" charset="0"/>
              </a:rPr>
              <a:t>Εφαρμογή </a:t>
            </a:r>
            <a:r>
              <a:rPr lang="el-GR" sz="1800" b="0" i="0" dirty="0">
                <a:solidFill>
                  <a:srgbClr val="555555"/>
                </a:solidFill>
                <a:effectLst/>
                <a:latin typeface="Open Sans" panose="020B0606030504020204" pitchFamily="34" charset="0"/>
              </a:rPr>
              <a:t>καινοτόμων προσεγγίσεων καθώς και έργων συνεργασίας.</a:t>
            </a:r>
          </a:p>
          <a:p>
            <a:pPr algn="l">
              <a:spcBef>
                <a:spcPts val="1200"/>
              </a:spcBef>
              <a:buFont typeface="Wingdings" panose="05000000000000000000" pitchFamily="2" charset="2"/>
              <a:buChar char="Ø"/>
            </a:pPr>
            <a:r>
              <a:rPr lang="el-GR" sz="1800" b="0" i="0" dirty="0">
                <a:solidFill>
                  <a:srgbClr val="555555"/>
                </a:solidFill>
                <a:effectLst/>
                <a:latin typeface="Open Sans" panose="020B0606030504020204" pitchFamily="34" charset="0"/>
              </a:rPr>
              <a:t>Δικτύωση των τοπικών εταιρικών σχέσεων.</a:t>
            </a:r>
          </a:p>
          <a:p>
            <a:pPr marL="0" indent="0" algn="just">
              <a:lnSpc>
                <a:spcPct val="150000"/>
              </a:lnSpc>
              <a:spcBef>
                <a:spcPts val="0"/>
              </a:spcBef>
              <a:buNone/>
            </a:pPr>
            <a:endParaRPr lang="el-GR" sz="1800" dirty="0">
              <a:latin typeface="Bookman Old Style" panose="02050604050505020204" pitchFamily="18" charset="0"/>
            </a:endParaRPr>
          </a:p>
        </p:txBody>
      </p:sp>
      <p:sp>
        <p:nvSpPr>
          <p:cNvPr id="6" name="Τίτλος 1">
            <a:extLst>
              <a:ext uri="{FF2B5EF4-FFF2-40B4-BE49-F238E27FC236}">
                <a16:creationId xmlns:a16="http://schemas.microsoft.com/office/drawing/2014/main" id="{DEB6A0EC-1BB6-5374-3F3E-6A735B65EA27}"/>
              </a:ext>
            </a:extLst>
          </p:cNvPr>
          <p:cNvSpPr>
            <a:spLocks noGrp="1"/>
          </p:cNvSpPr>
          <p:nvPr>
            <p:ph type="title"/>
          </p:nvPr>
        </p:nvSpPr>
        <p:spPr>
          <a:xfrm>
            <a:off x="1006839" y="0"/>
            <a:ext cx="10178322" cy="1492132"/>
          </a:xfrm>
        </p:spPr>
        <p:txBody>
          <a:bodyPr/>
          <a:lstStyle/>
          <a:p>
            <a:r>
              <a:rPr lang="el-GR" sz="4000" b="1" cap="none" dirty="0">
                <a:solidFill>
                  <a:schemeClr val="accent6">
                    <a:lumMod val="75000"/>
                  </a:schemeClr>
                </a:solidFill>
                <a:latin typeface="Bookman Old Style" panose="02050604050505020204" pitchFamily="18" charset="0"/>
              </a:rPr>
              <a:t>Ιδιαιτερότητες – Μεγάλα Πλεονεκτήματα του LEADER</a:t>
            </a:r>
          </a:p>
        </p:txBody>
      </p:sp>
    </p:spTree>
    <p:extLst>
      <p:ext uri="{BB962C8B-B14F-4D97-AF65-F5344CB8AC3E}">
        <p14:creationId xmlns:p14="http://schemas.microsoft.com/office/powerpoint/2010/main" val="2166364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CC7381-4A22-13F6-9B34-CDC3AD42E006}"/>
              </a:ext>
            </a:extLst>
          </p:cNvPr>
          <p:cNvSpPr>
            <a:spLocks noGrp="1"/>
          </p:cNvSpPr>
          <p:nvPr>
            <p:ph type="title"/>
          </p:nvPr>
        </p:nvSpPr>
        <p:spPr>
          <a:xfrm>
            <a:off x="838200" y="18256"/>
            <a:ext cx="10515600" cy="771857"/>
          </a:xfrm>
        </p:spPr>
        <p:txBody>
          <a:bodyPr>
            <a:normAutofit/>
          </a:bodyPr>
          <a:lstStyle/>
          <a:p>
            <a:r>
              <a:rPr lang="el-GR" sz="4000" cap="none" dirty="0">
                <a:solidFill>
                  <a:schemeClr val="accent6">
                    <a:lumMod val="75000"/>
                  </a:schemeClr>
                </a:solidFill>
                <a:latin typeface="Bookman Old Style" panose="02050604050505020204" pitchFamily="18" charset="0"/>
              </a:rPr>
              <a:t>Στρατηγικός Σχεδιασμός ΚΑΠ</a:t>
            </a:r>
          </a:p>
        </p:txBody>
      </p:sp>
      <p:sp>
        <p:nvSpPr>
          <p:cNvPr id="3" name="Θέση περιεχομένου 2">
            <a:extLst>
              <a:ext uri="{FF2B5EF4-FFF2-40B4-BE49-F238E27FC236}">
                <a16:creationId xmlns:a16="http://schemas.microsoft.com/office/drawing/2014/main" id="{1D994616-34C4-A3B0-C6E1-D9DF8663DEF4}"/>
              </a:ext>
            </a:extLst>
          </p:cNvPr>
          <p:cNvSpPr>
            <a:spLocks noGrp="1"/>
          </p:cNvSpPr>
          <p:nvPr>
            <p:ph idx="1"/>
          </p:nvPr>
        </p:nvSpPr>
        <p:spPr>
          <a:xfrm>
            <a:off x="981075" y="992472"/>
            <a:ext cx="10515600" cy="5705175"/>
          </a:xfrm>
        </p:spPr>
        <p:txBody>
          <a:bodyPr>
            <a:noAutofit/>
          </a:bodyPr>
          <a:lstStyle/>
          <a:p>
            <a:pPr marL="0" indent="0" algn="just">
              <a:lnSpc>
                <a:spcPct val="150000"/>
              </a:lnSpc>
              <a:spcBef>
                <a:spcPts val="0"/>
              </a:spcBef>
              <a:buNone/>
            </a:pPr>
            <a:r>
              <a:rPr lang="el-GR" sz="1800" b="1" dirty="0">
                <a:solidFill>
                  <a:schemeClr val="accent6">
                    <a:lumMod val="75000"/>
                  </a:schemeClr>
                </a:solidFill>
                <a:latin typeface="Bookman Old Style" panose="02050604050505020204" pitchFamily="18" charset="0"/>
              </a:rPr>
              <a:t>Ειδικός Στόχος 8: </a:t>
            </a:r>
            <a:r>
              <a:rPr lang="el-GR" sz="1800" dirty="0">
                <a:latin typeface="Bookman Old Style" panose="02050604050505020204" pitchFamily="18" charset="0"/>
              </a:rPr>
              <a:t>Προώθηση της απασχόλησης, της κοινωνικής ένταξης και της τοπικής ανάπτυξης στις αγροτικές περιοχές συμπεριλαμβανομένης της </a:t>
            </a:r>
            <a:r>
              <a:rPr lang="el-GR" sz="1800" dirty="0" err="1">
                <a:latin typeface="Bookman Old Style" panose="02050604050505020204" pitchFamily="18" charset="0"/>
              </a:rPr>
              <a:t>βιο</a:t>
            </a:r>
            <a:r>
              <a:rPr lang="el-GR" sz="1800" dirty="0">
                <a:latin typeface="Bookman Old Style" panose="02050604050505020204" pitchFamily="18" charset="0"/>
              </a:rPr>
              <a:t>-οικονομίας και της βιώσιμης δασοκομίας </a:t>
            </a:r>
          </a:p>
          <a:p>
            <a:pPr marL="0" indent="0" algn="just">
              <a:lnSpc>
                <a:spcPct val="150000"/>
              </a:lnSpc>
              <a:spcBef>
                <a:spcPts val="0"/>
              </a:spcBef>
              <a:buNone/>
            </a:pPr>
            <a:endParaRPr lang="el-GR" sz="1800" dirty="0">
              <a:latin typeface="Bookman Old Style" panose="02050604050505020204" pitchFamily="18" charset="0"/>
            </a:endParaRPr>
          </a:p>
          <a:p>
            <a:pPr marL="0" indent="0" algn="just">
              <a:lnSpc>
                <a:spcPct val="150000"/>
              </a:lnSpc>
              <a:spcBef>
                <a:spcPts val="600"/>
              </a:spcBef>
              <a:spcAft>
                <a:spcPts val="600"/>
              </a:spcAft>
              <a:buNone/>
            </a:pPr>
            <a:r>
              <a:rPr lang="el-GR" sz="1800" b="1" dirty="0">
                <a:solidFill>
                  <a:schemeClr val="accent6">
                    <a:lumMod val="75000"/>
                  </a:schemeClr>
                </a:solidFill>
                <a:latin typeface="Bookman Old Style" panose="02050604050505020204" pitchFamily="18" charset="0"/>
              </a:rPr>
              <a:t>Ομάδες Αναγκών </a:t>
            </a:r>
          </a:p>
          <a:p>
            <a:pPr marL="0" indent="0" algn="just">
              <a:lnSpc>
                <a:spcPct val="150000"/>
              </a:lnSpc>
              <a:spcBef>
                <a:spcPts val="600"/>
              </a:spcBef>
              <a:spcAft>
                <a:spcPts val="600"/>
              </a:spcAft>
              <a:buNone/>
            </a:pPr>
            <a:r>
              <a:rPr lang="el-GR" sz="1800" dirty="0">
                <a:latin typeface="Bookman Old Style" panose="02050604050505020204" pitchFamily="18" charset="0"/>
              </a:rPr>
              <a:t>8.5: Προώθηση </a:t>
            </a:r>
            <a:r>
              <a:rPr lang="el-GR" sz="1800" dirty="0" err="1">
                <a:latin typeface="Bookman Old Style" panose="02050604050505020204" pitchFamily="18" charset="0"/>
              </a:rPr>
              <a:t>βιοοικονομίας</a:t>
            </a:r>
            <a:r>
              <a:rPr lang="el-GR" sz="1800" dirty="0">
                <a:latin typeface="Bookman Old Style" panose="02050604050505020204" pitchFamily="18" charset="0"/>
              </a:rPr>
              <a:t> και κυκλικής οικονομίας στις αγροτικές περιοχές </a:t>
            </a:r>
          </a:p>
          <a:p>
            <a:pPr marL="0" indent="0" algn="just">
              <a:lnSpc>
                <a:spcPct val="150000"/>
              </a:lnSpc>
              <a:spcBef>
                <a:spcPts val="600"/>
              </a:spcBef>
              <a:spcAft>
                <a:spcPts val="600"/>
              </a:spcAft>
              <a:buNone/>
            </a:pPr>
            <a:r>
              <a:rPr lang="el-GR" sz="1800" dirty="0">
                <a:latin typeface="Bookman Old Style" panose="02050604050505020204" pitchFamily="18" charset="0"/>
              </a:rPr>
              <a:t>8.6: Αντιμετώπιση της φτώχιας και του κοινωνικού αποκλεισμού </a:t>
            </a:r>
          </a:p>
          <a:p>
            <a:pPr marL="0" indent="0" algn="just">
              <a:lnSpc>
                <a:spcPct val="150000"/>
              </a:lnSpc>
              <a:spcBef>
                <a:spcPts val="600"/>
              </a:spcBef>
              <a:spcAft>
                <a:spcPts val="600"/>
              </a:spcAft>
              <a:buNone/>
            </a:pPr>
            <a:r>
              <a:rPr lang="el-GR" sz="1800" dirty="0">
                <a:latin typeface="Bookman Old Style" panose="02050604050505020204" pitchFamily="18" charset="0"/>
              </a:rPr>
              <a:t>8.1: Ενίσχυση και διαφοροποίηση της οικονομίας των αγροτικών περιοχών </a:t>
            </a:r>
          </a:p>
          <a:p>
            <a:pPr marL="0" indent="0" algn="just">
              <a:lnSpc>
                <a:spcPct val="150000"/>
              </a:lnSpc>
              <a:spcBef>
                <a:spcPts val="600"/>
              </a:spcBef>
              <a:spcAft>
                <a:spcPts val="600"/>
              </a:spcAft>
              <a:buNone/>
            </a:pPr>
            <a:r>
              <a:rPr lang="el-GR" sz="1800" dirty="0">
                <a:latin typeface="Bookman Old Style" panose="02050604050505020204" pitchFamily="18" charset="0"/>
              </a:rPr>
              <a:t>8.3: Βελτίωση του επιπέδου των υποδομών και υπηρεσιών στις αγροτικές περιοχές </a:t>
            </a:r>
          </a:p>
          <a:p>
            <a:pPr marL="0" indent="0" algn="just">
              <a:lnSpc>
                <a:spcPct val="150000"/>
              </a:lnSpc>
              <a:spcBef>
                <a:spcPts val="600"/>
              </a:spcBef>
              <a:spcAft>
                <a:spcPts val="600"/>
              </a:spcAft>
              <a:buNone/>
            </a:pPr>
            <a:r>
              <a:rPr lang="el-GR" sz="1800" dirty="0">
                <a:latin typeface="Bookman Old Style" panose="02050604050505020204" pitchFamily="18" charset="0"/>
              </a:rPr>
              <a:t>8.2: Συγκράτηση και προσέλκυση πληθυσμού στις αγροτικές περιοχές </a:t>
            </a:r>
          </a:p>
          <a:p>
            <a:pPr marL="0" indent="0" algn="just">
              <a:lnSpc>
                <a:spcPct val="150000"/>
              </a:lnSpc>
              <a:spcBef>
                <a:spcPts val="600"/>
              </a:spcBef>
              <a:spcAft>
                <a:spcPts val="600"/>
              </a:spcAft>
              <a:buNone/>
            </a:pPr>
            <a:r>
              <a:rPr lang="el-GR" sz="1800" dirty="0">
                <a:latin typeface="Bookman Old Style" panose="02050604050505020204" pitchFamily="18" charset="0"/>
              </a:rPr>
              <a:t>8.4: Βελτίωση και αναβάθμιση των δεξιοτήτων του ανθρώπινου δυναμικού </a:t>
            </a:r>
          </a:p>
        </p:txBody>
      </p:sp>
    </p:spTree>
    <p:extLst>
      <p:ext uri="{BB962C8B-B14F-4D97-AF65-F5344CB8AC3E}">
        <p14:creationId xmlns:p14="http://schemas.microsoft.com/office/powerpoint/2010/main" val="420054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A5E782-08B7-05D3-3BD6-BC3D3DEE6192}"/>
              </a:ext>
            </a:extLst>
          </p:cNvPr>
          <p:cNvSpPr>
            <a:spLocks noGrp="1"/>
          </p:cNvSpPr>
          <p:nvPr>
            <p:ph type="title"/>
          </p:nvPr>
        </p:nvSpPr>
        <p:spPr>
          <a:xfrm>
            <a:off x="838200" y="18256"/>
            <a:ext cx="10515600" cy="1677194"/>
          </a:xfrm>
        </p:spPr>
        <p:txBody>
          <a:bodyPr>
            <a:normAutofit fontScale="90000"/>
          </a:bodyPr>
          <a:lstStyle/>
          <a:p>
            <a:r>
              <a:rPr lang="el-GR" sz="4000" cap="none" dirty="0">
                <a:solidFill>
                  <a:schemeClr val="accent6">
                    <a:lumMod val="75000"/>
                  </a:schemeClr>
                </a:solidFill>
                <a:latin typeface="Bookman Old Style" panose="02050604050505020204" pitchFamily="18" charset="0"/>
              </a:rPr>
              <a:t>Υποψήφιοι φορείς – Αναπτυξιακές Εταιρείες – Ομάδες Τοπικής Δράσης Εταιρική Σχέση </a:t>
            </a:r>
          </a:p>
        </p:txBody>
      </p:sp>
      <p:sp>
        <p:nvSpPr>
          <p:cNvPr id="3" name="Θέση περιεχομένου 2">
            <a:extLst>
              <a:ext uri="{FF2B5EF4-FFF2-40B4-BE49-F238E27FC236}">
                <a16:creationId xmlns:a16="http://schemas.microsoft.com/office/drawing/2014/main" id="{455A1CD0-1CF6-D5E3-4517-CD65D5BA9F70}"/>
              </a:ext>
            </a:extLst>
          </p:cNvPr>
          <p:cNvSpPr>
            <a:spLocks noGrp="1"/>
          </p:cNvSpPr>
          <p:nvPr>
            <p:ph idx="1"/>
          </p:nvPr>
        </p:nvSpPr>
        <p:spPr>
          <a:xfrm>
            <a:off x="971550" y="1848543"/>
            <a:ext cx="10515600" cy="3875982"/>
          </a:xfrm>
        </p:spPr>
        <p:txBody>
          <a:bodyPr>
            <a:normAutofit/>
          </a:bodyPr>
          <a:lstStyle/>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Συνιστούν νόμιμη κοινή δομή του δημόσιου – ιδιωτικού τομέα σύμφωνα και δραστηριοποιούνται στη συγκεκριμένη περιοχή παρέμβασης. </a:t>
            </a:r>
          </a:p>
          <a:p>
            <a:pPr marL="0" indent="0" algn="just">
              <a:lnSpc>
                <a:spcPct val="150000"/>
              </a:lnSpc>
              <a:spcBef>
                <a:spcPts val="0"/>
              </a:spcBef>
              <a:buNone/>
            </a:pPr>
            <a:endParaRPr lang="el-GR" sz="1800" dirty="0">
              <a:latin typeface="Bookman Old Style" panose="02050604050505020204" pitchFamily="18" charset="0"/>
            </a:endParaRPr>
          </a:p>
          <a:p>
            <a:pPr algn="just">
              <a:lnSpc>
                <a:spcPct val="150000"/>
              </a:lnSpc>
              <a:spcBef>
                <a:spcPts val="0"/>
              </a:spcBef>
              <a:buFont typeface="Wingdings" panose="05000000000000000000" pitchFamily="2" charset="2"/>
              <a:buChar char="§"/>
            </a:pPr>
            <a:r>
              <a:rPr lang="el-GR" sz="1800" dirty="0">
                <a:latin typeface="Bookman Old Style" panose="02050604050505020204" pitchFamily="18" charset="0"/>
              </a:rPr>
              <a:t>Προτείνουν Επιτροπή Διαχείρισης Προγράμματος (ΕΔΠ) η οποία αποτελείται από εκπροσώπους δημόσιων και ιδιωτικών τοπικών κοινωνικοοικονομικών συμφερόντων, στην οποία ούτε ο δημόσιος τομέας ούτε καμία ενιαία ομάδα συμφερόντων δεν αντιπροσωπεύει ποσοστό άνω του 49% των δικαιωμάτων ψήφου. Υποχρέωση συμμετοχής κοινωνικού φορέα και γυναίκας ή νέου κάτω των 40 ετών.</a:t>
            </a:r>
          </a:p>
        </p:txBody>
      </p:sp>
    </p:spTree>
    <p:extLst>
      <p:ext uri="{BB962C8B-B14F-4D97-AF65-F5344CB8AC3E}">
        <p14:creationId xmlns:p14="http://schemas.microsoft.com/office/powerpoint/2010/main" val="2910691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E1DCDE-2942-6307-FFC9-5114B631717A}"/>
              </a:ext>
            </a:extLst>
          </p:cNvPr>
          <p:cNvSpPr>
            <a:spLocks noGrp="1"/>
          </p:cNvSpPr>
          <p:nvPr>
            <p:ph type="title"/>
          </p:nvPr>
        </p:nvSpPr>
        <p:spPr>
          <a:xfrm>
            <a:off x="838200" y="18255"/>
            <a:ext cx="10515600" cy="905381"/>
          </a:xfrm>
        </p:spPr>
        <p:txBody>
          <a:bodyPr>
            <a:normAutofit/>
          </a:bodyPr>
          <a:lstStyle/>
          <a:p>
            <a:r>
              <a:rPr lang="el-GR" sz="4000" cap="none" dirty="0">
                <a:solidFill>
                  <a:schemeClr val="accent6">
                    <a:lumMod val="75000"/>
                  </a:schemeClr>
                </a:solidFill>
                <a:latin typeface="Bookman Old Style" panose="02050604050505020204" pitchFamily="18" charset="0"/>
              </a:rPr>
              <a:t>Περιοχή παρέμβασης</a:t>
            </a:r>
          </a:p>
        </p:txBody>
      </p:sp>
      <p:sp>
        <p:nvSpPr>
          <p:cNvPr id="3" name="Θέση περιεχομένου 2">
            <a:extLst>
              <a:ext uri="{FF2B5EF4-FFF2-40B4-BE49-F238E27FC236}">
                <a16:creationId xmlns:a16="http://schemas.microsoft.com/office/drawing/2014/main" id="{EF6ED088-A4C3-B6D2-7EB6-85F656F7B94B}"/>
              </a:ext>
            </a:extLst>
          </p:cNvPr>
          <p:cNvSpPr>
            <a:spLocks noGrp="1"/>
          </p:cNvSpPr>
          <p:nvPr>
            <p:ph idx="1"/>
          </p:nvPr>
        </p:nvSpPr>
        <p:spPr>
          <a:xfrm>
            <a:off x="838200" y="923636"/>
            <a:ext cx="10515600" cy="4351338"/>
          </a:xfrm>
        </p:spPr>
        <p:txBody>
          <a:bodyPr>
            <a:normAutofit/>
          </a:bodyPr>
          <a:lstStyle/>
          <a:p>
            <a:pPr algn="just">
              <a:lnSpc>
                <a:spcPct val="150000"/>
              </a:lnSpc>
              <a:spcBef>
                <a:spcPts val="600"/>
              </a:spcBef>
              <a:spcAft>
                <a:spcPts val="600"/>
              </a:spcAft>
              <a:buFont typeface="Wingdings" panose="05000000000000000000" pitchFamily="2" charset="2"/>
              <a:buChar char="§"/>
            </a:pPr>
            <a:r>
              <a:rPr lang="el-GR" sz="1800" dirty="0">
                <a:latin typeface="Bookman Old Style" panose="02050604050505020204" pitchFamily="18" charset="0"/>
              </a:rPr>
              <a:t>Αγροτικές περιοχές, οι οποίες είναι συνεκτικές από γεωγραφική, οικονομική και κοινωνική άποψη. </a:t>
            </a:r>
          </a:p>
          <a:p>
            <a:pPr algn="just">
              <a:lnSpc>
                <a:spcPct val="150000"/>
              </a:lnSpc>
              <a:spcBef>
                <a:spcPts val="600"/>
              </a:spcBef>
              <a:spcAft>
                <a:spcPts val="600"/>
              </a:spcAft>
              <a:buFont typeface="Wingdings" panose="05000000000000000000" pitchFamily="2" charset="2"/>
              <a:buChar char="§"/>
            </a:pPr>
            <a:r>
              <a:rPr lang="el-GR" sz="1800" dirty="0">
                <a:latin typeface="Bookman Old Style" panose="02050604050505020204" pitchFamily="18" charset="0"/>
              </a:rPr>
              <a:t>Ο μόνιμος πληθυσμός της κάθε περιοχής παρέμβασης θα κυμαίνεται μεταξύ 10.000 - 150.000 κατοίκους. </a:t>
            </a:r>
          </a:p>
          <a:p>
            <a:pPr algn="just">
              <a:lnSpc>
                <a:spcPct val="150000"/>
              </a:lnSpc>
              <a:spcBef>
                <a:spcPts val="600"/>
              </a:spcBef>
              <a:spcAft>
                <a:spcPts val="600"/>
              </a:spcAft>
              <a:buFont typeface="Wingdings" panose="05000000000000000000" pitchFamily="2" charset="2"/>
              <a:buChar char="§"/>
            </a:pPr>
            <a:r>
              <a:rPr lang="el-GR" sz="1800" dirty="0">
                <a:latin typeface="Bookman Old Style" panose="02050604050505020204" pitchFamily="18" charset="0"/>
              </a:rPr>
              <a:t>Εξαίρεση οικισμών με πληθυσμό άνω των 15.000 κατοίκων. </a:t>
            </a:r>
          </a:p>
          <a:p>
            <a:pPr algn="just">
              <a:lnSpc>
                <a:spcPct val="150000"/>
              </a:lnSpc>
              <a:spcBef>
                <a:spcPts val="600"/>
              </a:spcBef>
              <a:spcAft>
                <a:spcPts val="600"/>
              </a:spcAft>
              <a:buFont typeface="Wingdings" panose="05000000000000000000" pitchFamily="2" charset="2"/>
              <a:buChar char="§"/>
            </a:pPr>
            <a:r>
              <a:rPr lang="el-GR" sz="1800" dirty="0">
                <a:latin typeface="Bookman Old Style" panose="02050604050505020204" pitchFamily="18" charset="0"/>
              </a:rPr>
              <a:t>Μέγιστος αριθμός επιλέξιμων περιοχών: 50 </a:t>
            </a:r>
          </a:p>
          <a:p>
            <a:pPr algn="just">
              <a:lnSpc>
                <a:spcPct val="150000"/>
              </a:lnSpc>
              <a:spcBef>
                <a:spcPts val="600"/>
              </a:spcBef>
              <a:spcAft>
                <a:spcPts val="600"/>
              </a:spcAft>
              <a:buFont typeface="Wingdings" panose="05000000000000000000" pitchFamily="2" charset="2"/>
              <a:buChar char="§"/>
            </a:pPr>
            <a:r>
              <a:rPr lang="el-GR" sz="1800" dirty="0">
                <a:latin typeface="Bookman Old Style" panose="02050604050505020204" pitchFamily="18" charset="0"/>
              </a:rPr>
              <a:t>Κάθε περιοχή μπορεί να περιλαμβάνεται μόνο σε μία πρόταση </a:t>
            </a:r>
          </a:p>
        </p:txBody>
      </p:sp>
    </p:spTree>
    <p:extLst>
      <p:ext uri="{BB962C8B-B14F-4D97-AF65-F5344CB8AC3E}">
        <p14:creationId xmlns:p14="http://schemas.microsoft.com/office/powerpoint/2010/main" val="4532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2AE30A-CB2C-8B58-DBE6-7E440FE1267C}"/>
              </a:ext>
            </a:extLst>
          </p:cNvPr>
          <p:cNvSpPr>
            <a:spLocks noGrp="1"/>
          </p:cNvSpPr>
          <p:nvPr>
            <p:ph type="title"/>
          </p:nvPr>
        </p:nvSpPr>
        <p:spPr>
          <a:xfrm>
            <a:off x="838200" y="18255"/>
            <a:ext cx="10515600" cy="1043927"/>
          </a:xfrm>
        </p:spPr>
        <p:txBody>
          <a:bodyPr>
            <a:normAutofit/>
          </a:bodyPr>
          <a:lstStyle/>
          <a:p>
            <a:r>
              <a:rPr lang="el-GR" sz="4000" cap="none" dirty="0">
                <a:solidFill>
                  <a:schemeClr val="accent6">
                    <a:lumMod val="75000"/>
                  </a:schemeClr>
                </a:solidFill>
                <a:latin typeface="Bookman Old Style" panose="02050604050505020204" pitchFamily="18" charset="0"/>
              </a:rPr>
              <a:t>Αρμοδιότητες</a:t>
            </a:r>
            <a:r>
              <a:rPr lang="el-GR" sz="4000" dirty="0">
                <a:solidFill>
                  <a:schemeClr val="accent6">
                    <a:lumMod val="75000"/>
                  </a:schemeClr>
                </a:solidFill>
                <a:latin typeface="Bookman Old Style" panose="02050604050505020204" pitchFamily="18" charset="0"/>
              </a:rPr>
              <a:t> ΟΤΔ</a:t>
            </a:r>
          </a:p>
        </p:txBody>
      </p:sp>
      <p:sp>
        <p:nvSpPr>
          <p:cNvPr id="3" name="Θέση περιεχομένου 2">
            <a:extLst>
              <a:ext uri="{FF2B5EF4-FFF2-40B4-BE49-F238E27FC236}">
                <a16:creationId xmlns:a16="http://schemas.microsoft.com/office/drawing/2014/main" id="{BE788354-B754-88A2-47B7-16C49E2699BE}"/>
              </a:ext>
            </a:extLst>
          </p:cNvPr>
          <p:cNvSpPr>
            <a:spLocks noGrp="1"/>
          </p:cNvSpPr>
          <p:nvPr>
            <p:ph idx="1"/>
          </p:nvPr>
        </p:nvSpPr>
        <p:spPr>
          <a:xfrm>
            <a:off x="838200" y="988291"/>
            <a:ext cx="10515600" cy="5329381"/>
          </a:xfrm>
        </p:spPr>
        <p:txBody>
          <a:bodyPr>
            <a:noAutofit/>
          </a:bodyPr>
          <a:lstStyle/>
          <a:p>
            <a:pPr algn="just">
              <a:lnSpc>
                <a:spcPct val="150000"/>
              </a:lnSpc>
              <a:spcBef>
                <a:spcPts val="600"/>
              </a:spcBef>
              <a:spcAft>
                <a:spcPts val="600"/>
              </a:spcAft>
              <a:buFont typeface="Wingdings" panose="05000000000000000000" pitchFamily="2" charset="2"/>
              <a:buChar char="§"/>
            </a:pPr>
            <a:r>
              <a:rPr lang="el-GR" sz="1600" dirty="0">
                <a:latin typeface="Bookman Old Style" panose="02050604050505020204" pitchFamily="18" charset="0"/>
              </a:rPr>
              <a:t>Συγκρότηση και λειτουργία Επιτροπής Διαχείρισης Προγράμματος (ΕΔΠ), λειτουργία κατάλληλου υπηρεσιακού πυρήνα </a:t>
            </a:r>
          </a:p>
          <a:p>
            <a:pPr algn="just">
              <a:lnSpc>
                <a:spcPct val="150000"/>
              </a:lnSpc>
              <a:spcBef>
                <a:spcPts val="600"/>
              </a:spcBef>
              <a:spcAft>
                <a:spcPts val="600"/>
              </a:spcAft>
              <a:buFont typeface="Wingdings" panose="05000000000000000000" pitchFamily="2" charset="2"/>
              <a:buChar char="§"/>
            </a:pPr>
            <a:r>
              <a:rPr lang="el-GR" sz="1600" dirty="0">
                <a:latin typeface="Bookman Old Style" panose="02050604050505020204" pitchFamily="18" charset="0"/>
              </a:rPr>
              <a:t>Εφαρμογή του εγκεκριμένου τοπικού προγράμματος, πραγματοποίηση ενεργειών ευρείας ενημέρωσης και ευαισθητοποίησης, παροχή συμβουλευτικής υποστήριξης, τήρηση των αρχών της διαφάνειας και της ίσης μεταχείρισης </a:t>
            </a:r>
          </a:p>
          <a:p>
            <a:pPr algn="just">
              <a:lnSpc>
                <a:spcPct val="150000"/>
              </a:lnSpc>
              <a:spcBef>
                <a:spcPts val="600"/>
              </a:spcBef>
              <a:spcAft>
                <a:spcPts val="600"/>
              </a:spcAft>
              <a:buFont typeface="Wingdings" panose="05000000000000000000" pitchFamily="2" charset="2"/>
              <a:buChar char="§"/>
            </a:pPr>
            <a:r>
              <a:rPr lang="el-GR" sz="1600" dirty="0">
                <a:latin typeface="Bookman Old Style" panose="02050604050505020204" pitchFamily="18" charset="0"/>
              </a:rPr>
              <a:t>Σύνταξη και υποβολή των τεχνικών δελτίων πράξεων, παρακολούθηση και εξασφάλιση της ορθής και κανονικής εκτέλεσης των ενταγμένων στο τοπικό πρόγραμμα πράξεων </a:t>
            </a:r>
          </a:p>
          <a:p>
            <a:pPr algn="just">
              <a:lnSpc>
                <a:spcPct val="150000"/>
              </a:lnSpc>
              <a:spcBef>
                <a:spcPts val="600"/>
              </a:spcBef>
              <a:spcAft>
                <a:spcPts val="600"/>
              </a:spcAft>
              <a:buFont typeface="Wingdings" panose="05000000000000000000" pitchFamily="2" charset="2"/>
              <a:buChar char="§"/>
            </a:pPr>
            <a:r>
              <a:rPr lang="el-GR" sz="1600" dirty="0">
                <a:latin typeface="Bookman Old Style" panose="02050604050505020204" pitchFamily="18" charset="0"/>
              </a:rPr>
              <a:t>Υποβολή στον αρμόδιο φορέα των απαιτούμενων στοιχείων και εγγράφων, τήρηση πλήρους αρχείου και φακέλων, αποδοχή και διευκόλυνση των ελέγχων </a:t>
            </a:r>
          </a:p>
          <a:p>
            <a:pPr algn="just">
              <a:lnSpc>
                <a:spcPct val="150000"/>
              </a:lnSpc>
              <a:spcBef>
                <a:spcPts val="600"/>
              </a:spcBef>
              <a:spcAft>
                <a:spcPts val="600"/>
              </a:spcAft>
              <a:buFont typeface="Wingdings" panose="05000000000000000000" pitchFamily="2" charset="2"/>
              <a:buChar char="§"/>
            </a:pPr>
            <a:r>
              <a:rPr lang="el-GR" sz="1600" dirty="0">
                <a:latin typeface="Bookman Old Style" panose="02050604050505020204" pitchFamily="18" charset="0"/>
              </a:rPr>
              <a:t>Συμμετοχή στις δραστηριότητες του Εθνικού Αγροτικού Δικτύου, σύνταξη σχεδίου δράσης εμψύχωσης και αξιολόγησης τοπικής στρατηγικής, σύνταξη και αποστολή των απολογιστικών εκθέσεων </a:t>
            </a:r>
          </a:p>
          <a:p>
            <a:pPr algn="just">
              <a:lnSpc>
                <a:spcPct val="150000"/>
              </a:lnSpc>
              <a:spcBef>
                <a:spcPts val="600"/>
              </a:spcBef>
              <a:spcAft>
                <a:spcPts val="600"/>
              </a:spcAft>
              <a:buFont typeface="Wingdings" panose="05000000000000000000" pitchFamily="2" charset="2"/>
              <a:buChar char="§"/>
            </a:pPr>
            <a:r>
              <a:rPr lang="el-GR" sz="1600" dirty="0">
                <a:latin typeface="Bookman Old Style" panose="02050604050505020204" pitchFamily="18" charset="0"/>
              </a:rPr>
              <a:t>Διοικητικός έλεγχος αιτήσεων στήριξης και αιτήσεων πληρωμής </a:t>
            </a:r>
          </a:p>
          <a:p>
            <a:pPr marL="0" indent="0" algn="ctr">
              <a:lnSpc>
                <a:spcPct val="170000"/>
              </a:lnSpc>
              <a:spcBef>
                <a:spcPts val="600"/>
              </a:spcBef>
              <a:spcAft>
                <a:spcPts val="600"/>
              </a:spcAft>
              <a:buNone/>
            </a:pPr>
            <a:r>
              <a:rPr lang="el-GR" sz="1400" b="1" dirty="0">
                <a:latin typeface="Bookman Old Style" panose="02050604050505020204" pitchFamily="18" charset="0"/>
              </a:rPr>
              <a:t>Οι ΟΤΔ που θα επιλεγούν θα οριστούν Ενδιάμεσοι Φορείς</a:t>
            </a:r>
            <a:r>
              <a:rPr lang="el-GR" sz="1400" dirty="0">
                <a:latin typeface="Bookman Old Style" panose="02050604050505020204" pitchFamily="18" charset="0"/>
              </a:rPr>
              <a:t>. </a:t>
            </a:r>
          </a:p>
        </p:txBody>
      </p:sp>
    </p:spTree>
    <p:extLst>
      <p:ext uri="{BB962C8B-B14F-4D97-AF65-F5344CB8AC3E}">
        <p14:creationId xmlns:p14="http://schemas.microsoft.com/office/powerpoint/2010/main" val="1241460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FEA7B0-06EF-6E44-6A19-413C1DD231C7}"/>
              </a:ext>
            </a:extLst>
          </p:cNvPr>
          <p:cNvSpPr>
            <a:spLocks noGrp="1"/>
          </p:cNvSpPr>
          <p:nvPr>
            <p:ph type="title"/>
          </p:nvPr>
        </p:nvSpPr>
        <p:spPr>
          <a:xfrm>
            <a:off x="838200" y="18256"/>
            <a:ext cx="10515600" cy="1016218"/>
          </a:xfrm>
        </p:spPr>
        <p:txBody>
          <a:bodyPr>
            <a:normAutofit/>
          </a:bodyPr>
          <a:lstStyle/>
          <a:p>
            <a:r>
              <a:rPr lang="el-GR" sz="4000" cap="none" dirty="0">
                <a:solidFill>
                  <a:schemeClr val="accent6">
                    <a:lumMod val="75000"/>
                  </a:schemeClr>
                </a:solidFill>
                <a:latin typeface="Bookman Old Style" panose="02050604050505020204" pitchFamily="18" charset="0"/>
              </a:rPr>
              <a:t>Κατανομή πόρων</a:t>
            </a:r>
          </a:p>
        </p:txBody>
      </p:sp>
      <p:sp>
        <p:nvSpPr>
          <p:cNvPr id="3" name="Θέση περιεχομένου 2">
            <a:extLst>
              <a:ext uri="{FF2B5EF4-FFF2-40B4-BE49-F238E27FC236}">
                <a16:creationId xmlns:a16="http://schemas.microsoft.com/office/drawing/2014/main" id="{0651B1CA-8699-B370-2DC5-CD1516B241F4}"/>
              </a:ext>
            </a:extLst>
          </p:cNvPr>
          <p:cNvSpPr>
            <a:spLocks noGrp="1"/>
          </p:cNvSpPr>
          <p:nvPr>
            <p:ph idx="1"/>
          </p:nvPr>
        </p:nvSpPr>
        <p:spPr>
          <a:xfrm>
            <a:off x="838200" y="1034474"/>
            <a:ext cx="10515600" cy="5142489"/>
          </a:xfrm>
        </p:spPr>
        <p:txBody>
          <a:bodyPr>
            <a:normAutofit/>
          </a:bodyPr>
          <a:lstStyle/>
          <a:p>
            <a:pPr marL="0" indent="0" algn="just">
              <a:lnSpc>
                <a:spcPct val="150000"/>
              </a:lnSpc>
              <a:spcBef>
                <a:spcPts val="0"/>
              </a:spcBef>
              <a:buNone/>
            </a:pPr>
            <a:r>
              <a:rPr lang="el-GR" sz="1800" dirty="0">
                <a:latin typeface="Bookman Old Style" panose="02050604050505020204" pitchFamily="18" charset="0"/>
              </a:rPr>
              <a:t>Η τελική Δημόσια Δαπάνη του κάθε τοπικού προγράμματος είναι συνάρτηση </a:t>
            </a:r>
          </a:p>
          <a:p>
            <a:pPr marL="400050" indent="-400050" algn="just">
              <a:lnSpc>
                <a:spcPct val="150000"/>
              </a:lnSpc>
              <a:spcBef>
                <a:spcPts val="0"/>
              </a:spcBef>
              <a:buAutoNum type="romanLcPeriod"/>
            </a:pPr>
            <a:r>
              <a:rPr lang="el-GR" sz="1800" dirty="0">
                <a:latin typeface="Bookman Old Style" panose="02050604050505020204" pitchFamily="18" charset="0"/>
              </a:rPr>
              <a:t>του τοπικού πληθυσμού της προτεινόμενης περιοχής, </a:t>
            </a:r>
          </a:p>
          <a:p>
            <a:pPr marL="400050" indent="-400050" algn="just">
              <a:lnSpc>
                <a:spcPct val="150000"/>
              </a:lnSpc>
              <a:spcBef>
                <a:spcPts val="0"/>
              </a:spcBef>
              <a:buAutoNum type="romanLcPeriod"/>
            </a:pPr>
            <a:r>
              <a:rPr lang="el-GR" sz="1800" dirty="0">
                <a:latin typeface="Bookman Old Style" panose="02050604050505020204" pitchFamily="18" charset="0"/>
              </a:rPr>
              <a:t>της </a:t>
            </a:r>
            <a:r>
              <a:rPr lang="el-GR" sz="1800" dirty="0" err="1">
                <a:latin typeface="Bookman Old Style" panose="02050604050505020204" pitchFamily="18" charset="0"/>
              </a:rPr>
              <a:t>ορεινότητας</a:t>
            </a:r>
            <a:r>
              <a:rPr lang="el-GR" sz="1800" dirty="0">
                <a:latin typeface="Bookman Old Style" panose="02050604050505020204" pitchFamily="18" charset="0"/>
              </a:rPr>
              <a:t> της προτεινόμενης περιοχής, </a:t>
            </a:r>
          </a:p>
          <a:p>
            <a:pPr marL="400050" indent="-400050" algn="just">
              <a:lnSpc>
                <a:spcPct val="150000"/>
              </a:lnSpc>
              <a:spcBef>
                <a:spcPts val="0"/>
              </a:spcBef>
              <a:buAutoNum type="romanLcPeriod"/>
            </a:pPr>
            <a:r>
              <a:rPr lang="el-GR" sz="1800" dirty="0">
                <a:latin typeface="Bookman Old Style" panose="02050604050505020204" pitchFamily="18" charset="0"/>
              </a:rPr>
              <a:t>της βαθμολογίας που θα λάβει η υποβαλλόμενη πρόταση. </a:t>
            </a:r>
          </a:p>
          <a:p>
            <a:pPr marL="0" indent="0" algn="just">
              <a:lnSpc>
                <a:spcPct val="150000"/>
              </a:lnSpc>
              <a:spcBef>
                <a:spcPts val="0"/>
              </a:spcBef>
              <a:buNone/>
            </a:pPr>
            <a:endParaRPr lang="el-GR" sz="1800" dirty="0">
              <a:latin typeface="Bookman Old Style" panose="02050604050505020204" pitchFamily="18" charset="0"/>
            </a:endParaRPr>
          </a:p>
          <a:p>
            <a:pPr marL="0" indent="0" algn="ctr">
              <a:lnSpc>
                <a:spcPct val="150000"/>
              </a:lnSpc>
              <a:spcBef>
                <a:spcPts val="0"/>
              </a:spcBef>
              <a:buNone/>
            </a:pPr>
            <a:r>
              <a:rPr lang="el-GR" sz="1800" dirty="0">
                <a:latin typeface="Bookman Old Style" panose="02050604050505020204" pitchFamily="18" charset="0"/>
              </a:rPr>
              <a:t>Συνολική ΔΔ = 2.500.000€ + προσαύξηση λόγω πληθυσμού € + προσαύξηση λόγω </a:t>
            </a:r>
            <a:r>
              <a:rPr lang="el-GR" sz="1800" dirty="0" err="1">
                <a:latin typeface="Bookman Old Style" panose="02050604050505020204" pitchFamily="18" charset="0"/>
              </a:rPr>
              <a:t>ορεινότητας</a:t>
            </a:r>
            <a:r>
              <a:rPr lang="el-GR" sz="1800" dirty="0">
                <a:latin typeface="Bookman Old Style" panose="02050604050505020204" pitchFamily="18" charset="0"/>
              </a:rPr>
              <a:t> € + προσαύξηση λόγω βαθμολογίας € + προσαύξηση λόγω </a:t>
            </a:r>
            <a:r>
              <a:rPr lang="el-GR" sz="1800" dirty="0" err="1">
                <a:latin typeface="Bookman Old Style" panose="02050604050505020204" pitchFamily="18" charset="0"/>
              </a:rPr>
              <a:t>ρεαλιστικότητας</a:t>
            </a:r>
            <a:r>
              <a:rPr lang="el-GR" sz="1800" dirty="0">
                <a:latin typeface="Bookman Old Style" panose="02050604050505020204" pitchFamily="18" charset="0"/>
              </a:rPr>
              <a:t>.</a:t>
            </a:r>
          </a:p>
          <a:p>
            <a:pPr marL="0" indent="0" algn="just">
              <a:lnSpc>
                <a:spcPct val="150000"/>
              </a:lnSpc>
              <a:spcBef>
                <a:spcPts val="0"/>
              </a:spcBef>
              <a:buNone/>
            </a:pPr>
            <a:endParaRPr lang="el-GR" sz="1800" dirty="0">
              <a:latin typeface="Bookman Old Style" panose="02050604050505020204" pitchFamily="18" charset="0"/>
            </a:endParaRPr>
          </a:p>
          <a:p>
            <a:pPr marL="0" indent="0" algn="just">
              <a:lnSpc>
                <a:spcPct val="150000"/>
              </a:lnSpc>
              <a:spcBef>
                <a:spcPts val="0"/>
              </a:spcBef>
              <a:buNone/>
            </a:pPr>
            <a:r>
              <a:rPr lang="el-GR" sz="1800" dirty="0">
                <a:latin typeface="Bookman Old Style" panose="02050604050505020204" pitchFamily="18" charset="0"/>
              </a:rPr>
              <a:t>Τα εν λόγω ποσά μπορεί να τροποποιηθούν βάσει της διαθεσιμότητας των πόρων. Κάθε υποψήφιος φορέας υποχρεούται να υπολογίσει την μέγιστη δυνατή Δημόσια Δαπάνη για την υποβολή του Τοπικού Προγράμματος.</a:t>
            </a:r>
          </a:p>
        </p:txBody>
      </p:sp>
    </p:spTree>
    <p:extLst>
      <p:ext uri="{BB962C8B-B14F-4D97-AF65-F5344CB8AC3E}">
        <p14:creationId xmlns:p14="http://schemas.microsoft.com/office/powerpoint/2010/main" val="3851710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164158-5D9C-E4C8-B6FE-987811D82756}"/>
              </a:ext>
            </a:extLst>
          </p:cNvPr>
          <p:cNvSpPr>
            <a:spLocks noGrp="1"/>
          </p:cNvSpPr>
          <p:nvPr>
            <p:ph type="title"/>
          </p:nvPr>
        </p:nvSpPr>
        <p:spPr>
          <a:xfrm>
            <a:off x="838200" y="18255"/>
            <a:ext cx="10515600" cy="840727"/>
          </a:xfrm>
        </p:spPr>
        <p:txBody>
          <a:bodyPr>
            <a:normAutofit/>
          </a:bodyPr>
          <a:lstStyle/>
          <a:p>
            <a:r>
              <a:rPr lang="el-GR" sz="4000" dirty="0">
                <a:solidFill>
                  <a:schemeClr val="accent6">
                    <a:lumMod val="75000"/>
                  </a:schemeClr>
                </a:solidFill>
                <a:latin typeface="Bookman Old Style" panose="02050604050505020204" pitchFamily="18" charset="0"/>
              </a:rPr>
              <a:t>Δ.Δ. </a:t>
            </a:r>
            <a:r>
              <a:rPr lang="el-GR" sz="4000" cap="none" dirty="0">
                <a:solidFill>
                  <a:schemeClr val="accent6">
                    <a:lumMod val="75000"/>
                  </a:schemeClr>
                </a:solidFill>
                <a:latin typeface="Bookman Old Style" panose="02050604050505020204" pitchFamily="18" charset="0"/>
              </a:rPr>
              <a:t>Τοπικού Προγράμματος</a:t>
            </a:r>
            <a:endParaRPr lang="el-GR" sz="4000" dirty="0">
              <a:solidFill>
                <a:schemeClr val="accent6">
                  <a:lumMod val="75000"/>
                </a:schemeClr>
              </a:solidFill>
              <a:latin typeface="Bookman Old Style" panose="02050604050505020204" pitchFamily="18" charset="0"/>
            </a:endParaRPr>
          </a:p>
        </p:txBody>
      </p:sp>
      <p:sp>
        <p:nvSpPr>
          <p:cNvPr id="3" name="Θέση περιεχομένου 2">
            <a:extLst>
              <a:ext uri="{FF2B5EF4-FFF2-40B4-BE49-F238E27FC236}">
                <a16:creationId xmlns:a16="http://schemas.microsoft.com/office/drawing/2014/main" id="{AE4523AA-BD24-CC97-2810-8AF34B9BE9FD}"/>
              </a:ext>
            </a:extLst>
          </p:cNvPr>
          <p:cNvSpPr>
            <a:spLocks noGrp="1"/>
          </p:cNvSpPr>
          <p:nvPr>
            <p:ph idx="1"/>
          </p:nvPr>
        </p:nvSpPr>
        <p:spPr>
          <a:xfrm>
            <a:off x="838200" y="858982"/>
            <a:ext cx="10515600" cy="5317981"/>
          </a:xfrm>
        </p:spPr>
        <p:txBody>
          <a:bodyPr>
            <a:normAutofit/>
          </a:bodyPr>
          <a:lstStyle/>
          <a:p>
            <a:pPr marL="400050" indent="-400050" algn="just">
              <a:lnSpc>
                <a:spcPct val="150000"/>
              </a:lnSpc>
              <a:spcBef>
                <a:spcPts val="0"/>
              </a:spcBef>
              <a:buAutoNum type="romanLcPeriod"/>
            </a:pPr>
            <a:r>
              <a:rPr lang="el-GR" sz="1800" b="1" dirty="0">
                <a:latin typeface="Bookman Old Style" panose="02050604050505020204" pitchFamily="18" charset="0"/>
              </a:rPr>
              <a:t>τοπικός πληθυσμός της προτεινόμενης περιοχής</a:t>
            </a:r>
            <a:r>
              <a:rPr lang="el-GR" sz="1800" dirty="0">
                <a:latin typeface="Bookman Old Style" panose="02050604050505020204" pitchFamily="18" charset="0"/>
              </a:rPr>
              <a:t>. 3 κατηγορίες: </a:t>
            </a:r>
          </a:p>
          <a:p>
            <a:pPr marL="0" indent="0" algn="just">
              <a:lnSpc>
                <a:spcPct val="150000"/>
              </a:lnSpc>
              <a:spcBef>
                <a:spcPts val="0"/>
              </a:spcBef>
              <a:buNone/>
            </a:pPr>
            <a:r>
              <a:rPr lang="el-GR" sz="1800" dirty="0">
                <a:latin typeface="Bookman Old Style" panose="02050604050505020204" pitchFamily="18" charset="0"/>
              </a:rPr>
              <a:t>10.000 - 50.000 450.000 € </a:t>
            </a:r>
          </a:p>
          <a:p>
            <a:pPr marL="0" indent="0" algn="just">
              <a:lnSpc>
                <a:spcPct val="150000"/>
              </a:lnSpc>
              <a:spcBef>
                <a:spcPts val="0"/>
              </a:spcBef>
              <a:buNone/>
            </a:pPr>
            <a:r>
              <a:rPr lang="el-GR" sz="1800" dirty="0">
                <a:latin typeface="Bookman Old Style" panose="02050604050505020204" pitchFamily="18" charset="0"/>
              </a:rPr>
              <a:t>50.001 - 100.000 900.000 € </a:t>
            </a:r>
          </a:p>
          <a:p>
            <a:pPr marL="0" indent="0" algn="just">
              <a:lnSpc>
                <a:spcPct val="150000"/>
              </a:lnSpc>
              <a:spcBef>
                <a:spcPts val="0"/>
              </a:spcBef>
              <a:buNone/>
            </a:pPr>
            <a:r>
              <a:rPr lang="el-GR" sz="1800" dirty="0">
                <a:latin typeface="Bookman Old Style" panose="02050604050505020204" pitchFamily="18" charset="0"/>
              </a:rPr>
              <a:t>100.001 - 150.000 </a:t>
            </a:r>
          </a:p>
          <a:p>
            <a:pPr marL="0" indent="0" algn="just">
              <a:lnSpc>
                <a:spcPct val="150000"/>
              </a:lnSpc>
              <a:spcBef>
                <a:spcPts val="0"/>
              </a:spcBef>
              <a:buNone/>
            </a:pPr>
            <a:r>
              <a:rPr lang="el-GR" sz="1800" dirty="0">
                <a:latin typeface="Bookman Old Style" panose="02050604050505020204" pitchFamily="18" charset="0"/>
              </a:rPr>
              <a:t>1.350.000 € </a:t>
            </a:r>
          </a:p>
          <a:p>
            <a:pPr marL="0" indent="0" algn="just">
              <a:lnSpc>
                <a:spcPct val="150000"/>
              </a:lnSpc>
              <a:spcBef>
                <a:spcPts val="0"/>
              </a:spcBef>
              <a:buNone/>
            </a:pPr>
            <a:r>
              <a:rPr lang="el-GR" sz="1800" b="1" dirty="0" err="1">
                <a:latin typeface="Bookman Old Style" panose="02050604050505020204" pitchFamily="18" charset="0"/>
              </a:rPr>
              <a:t>ii</a:t>
            </a:r>
            <a:r>
              <a:rPr lang="el-GR" sz="1800" b="1" dirty="0">
                <a:latin typeface="Bookman Old Style" panose="02050604050505020204" pitchFamily="18" charset="0"/>
              </a:rPr>
              <a:t>.</a:t>
            </a:r>
            <a:r>
              <a:rPr lang="el-GR" sz="1800" dirty="0">
                <a:latin typeface="Bookman Old Style" panose="02050604050505020204" pitchFamily="18" charset="0"/>
              </a:rPr>
              <a:t> </a:t>
            </a:r>
            <a:r>
              <a:rPr lang="el-GR" sz="1800" b="1" dirty="0" err="1">
                <a:latin typeface="Bookman Old Style" panose="02050604050505020204" pitchFamily="18" charset="0"/>
              </a:rPr>
              <a:t>ορεινότητα</a:t>
            </a:r>
            <a:r>
              <a:rPr lang="el-GR" sz="1800" b="1" dirty="0">
                <a:latin typeface="Bookman Old Style" panose="02050604050505020204" pitchFamily="18" charset="0"/>
              </a:rPr>
              <a:t> της προτεινόμενης περιοχής</a:t>
            </a:r>
            <a:r>
              <a:rPr lang="el-GR" sz="1800" dirty="0">
                <a:latin typeface="Bookman Old Style" panose="02050604050505020204" pitchFamily="18" charset="0"/>
              </a:rPr>
              <a:t>. 3 κατηγορίες: </a:t>
            </a:r>
          </a:p>
          <a:p>
            <a:pPr marL="0" indent="0" algn="just">
              <a:lnSpc>
                <a:spcPct val="150000"/>
              </a:lnSpc>
              <a:spcBef>
                <a:spcPts val="0"/>
              </a:spcBef>
              <a:buNone/>
            </a:pPr>
            <a:r>
              <a:rPr lang="el-GR" sz="1800" dirty="0">
                <a:latin typeface="Bookman Old Style" panose="02050604050505020204" pitchFamily="18" charset="0"/>
              </a:rPr>
              <a:t>0 % - 33 % 300.000 € </a:t>
            </a:r>
          </a:p>
          <a:p>
            <a:pPr marL="0" indent="0" algn="just">
              <a:lnSpc>
                <a:spcPct val="150000"/>
              </a:lnSpc>
              <a:spcBef>
                <a:spcPts val="0"/>
              </a:spcBef>
              <a:buNone/>
            </a:pPr>
            <a:r>
              <a:rPr lang="el-GR" sz="1800" dirty="0">
                <a:latin typeface="Bookman Old Style" panose="02050604050505020204" pitchFamily="18" charset="0"/>
              </a:rPr>
              <a:t>33,01 % - 66 % 600.000 € </a:t>
            </a:r>
          </a:p>
          <a:p>
            <a:pPr marL="0" indent="0" algn="just">
              <a:lnSpc>
                <a:spcPct val="150000"/>
              </a:lnSpc>
              <a:spcBef>
                <a:spcPts val="0"/>
              </a:spcBef>
              <a:buNone/>
            </a:pPr>
            <a:r>
              <a:rPr lang="el-GR" sz="1800" dirty="0">
                <a:latin typeface="Bookman Old Style" panose="02050604050505020204" pitchFamily="18" charset="0"/>
              </a:rPr>
              <a:t>66,01 % - 100% 900.000 € </a:t>
            </a:r>
          </a:p>
          <a:p>
            <a:pPr marL="0" indent="0" algn="just">
              <a:lnSpc>
                <a:spcPct val="150000"/>
              </a:lnSpc>
              <a:spcBef>
                <a:spcPts val="0"/>
              </a:spcBef>
              <a:buNone/>
            </a:pPr>
            <a:r>
              <a:rPr lang="el-GR" sz="1800" b="1" dirty="0" err="1">
                <a:latin typeface="Bookman Old Style" panose="02050604050505020204" pitchFamily="18" charset="0"/>
              </a:rPr>
              <a:t>iii</a:t>
            </a:r>
            <a:r>
              <a:rPr lang="el-GR" sz="1800" b="1" dirty="0">
                <a:latin typeface="Bookman Old Style" panose="02050604050505020204" pitchFamily="18" charset="0"/>
              </a:rPr>
              <a:t>. βαθμολογία που θα λάβει η υποβαλλόμενη πρόταση </a:t>
            </a:r>
          </a:p>
          <a:p>
            <a:pPr marL="0" indent="0" algn="just">
              <a:lnSpc>
                <a:spcPct val="150000"/>
              </a:lnSpc>
              <a:spcBef>
                <a:spcPts val="0"/>
              </a:spcBef>
              <a:buNone/>
            </a:pPr>
            <a:r>
              <a:rPr lang="el-GR" sz="1800" dirty="0">
                <a:latin typeface="Bookman Old Style" panose="02050604050505020204" pitchFamily="18" charset="0"/>
              </a:rPr>
              <a:t>90.000 € για κάθε 5 βαθμούς για βαθμολογίες άνω του 60 </a:t>
            </a:r>
          </a:p>
          <a:p>
            <a:pPr marL="0" indent="0" algn="just">
              <a:lnSpc>
                <a:spcPct val="150000"/>
              </a:lnSpc>
              <a:spcBef>
                <a:spcPts val="0"/>
              </a:spcBef>
              <a:buNone/>
            </a:pPr>
            <a:r>
              <a:rPr lang="el-GR" sz="1800" b="1" dirty="0" err="1">
                <a:latin typeface="Bookman Old Style" panose="02050604050505020204" pitchFamily="18" charset="0"/>
              </a:rPr>
              <a:t>iv</a:t>
            </a:r>
            <a:r>
              <a:rPr lang="el-GR" sz="1800" b="1" dirty="0">
                <a:latin typeface="Bookman Old Style" panose="02050604050505020204" pitchFamily="18" charset="0"/>
              </a:rPr>
              <a:t>. </a:t>
            </a:r>
            <a:r>
              <a:rPr lang="el-GR" sz="1800" b="1" dirty="0" err="1">
                <a:latin typeface="Bookman Old Style" panose="02050604050505020204" pitchFamily="18" charset="0"/>
              </a:rPr>
              <a:t>ρεαλιστικότητα</a:t>
            </a:r>
            <a:r>
              <a:rPr lang="el-GR" sz="1800" b="1" dirty="0">
                <a:latin typeface="Bookman Old Style" panose="02050604050505020204" pitchFamily="18" charset="0"/>
              </a:rPr>
              <a:t> της πρότασης / στόχευση </a:t>
            </a:r>
          </a:p>
        </p:txBody>
      </p:sp>
    </p:spTree>
    <p:extLst>
      <p:ext uri="{BB962C8B-B14F-4D97-AF65-F5344CB8AC3E}">
        <p14:creationId xmlns:p14="http://schemas.microsoft.com/office/powerpoint/2010/main" val="177200875"/>
      </p:ext>
    </p:extLst>
  </p:cSld>
  <p:clrMapOvr>
    <a:masterClrMapping/>
  </p:clrMapOvr>
</p:sld>
</file>

<file path=ppt/theme/theme1.xml><?xml version="1.0" encoding="utf-8"?>
<a:theme xmlns:a="http://schemas.openxmlformats.org/drawingml/2006/main" name="Κάρτα">
  <a:themeElements>
    <a:clrScheme name="Κάρτα">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Κάρτα">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άρτα">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TM10001106[[fn=Κάρτα]]</Template>
  <TotalTime>349</TotalTime>
  <Words>1938</Words>
  <Application>Microsoft Office PowerPoint</Application>
  <PresentationFormat>Ευρεία οθόνη</PresentationFormat>
  <Paragraphs>222</Paragraphs>
  <Slides>24</Slides>
  <Notes>24</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24</vt:i4>
      </vt:variant>
    </vt:vector>
  </HeadingPairs>
  <TitlesOfParts>
    <vt:vector size="33" baseType="lpstr">
      <vt:lpstr>Arial</vt:lpstr>
      <vt:lpstr>Bookman Old Style</vt:lpstr>
      <vt:lpstr>Calibri</vt:lpstr>
      <vt:lpstr>Corbel</vt:lpstr>
      <vt:lpstr>Gill Sans MT</vt:lpstr>
      <vt:lpstr>Impact</vt:lpstr>
      <vt:lpstr>Open Sans</vt:lpstr>
      <vt:lpstr>Wingdings</vt:lpstr>
      <vt:lpstr>Κάρτα</vt:lpstr>
      <vt:lpstr>Παρουσίαση του PowerPoint</vt:lpstr>
      <vt:lpstr>Γενικά για το Πρόγραμμα LEADER</vt:lpstr>
      <vt:lpstr>Ιδιαιτερότητες – Μεγάλα Πλεονεκτήματα του LEADER</vt:lpstr>
      <vt:lpstr>Στρατηγικός Σχεδιασμός ΚΑΠ</vt:lpstr>
      <vt:lpstr>Υποψήφιοι φορείς – Αναπτυξιακές Εταιρείες – Ομάδες Τοπικής Δράσης Εταιρική Σχέση </vt:lpstr>
      <vt:lpstr>Περιοχή παρέμβασης</vt:lpstr>
      <vt:lpstr>Αρμοδιότητες ΟΤΔ</vt:lpstr>
      <vt:lpstr>Κατανομή πόρων</vt:lpstr>
      <vt:lpstr>Δ.Δ. Τοπικού Προγράμματος</vt:lpstr>
      <vt:lpstr>Διαδικασία υποβολής</vt:lpstr>
      <vt:lpstr>Θεματικοί στόχοι / swot / ανάγκες</vt:lpstr>
      <vt:lpstr>Καθορισμός Υπο-παρεμβάσεων</vt:lpstr>
      <vt:lpstr>Κατηγορία 1: Ενδυνάμωση της τοπικής οικονομίας </vt:lpstr>
      <vt:lpstr>Κατηγορία 1: Ενδυνάμωση της τοπικής οικονομίας </vt:lpstr>
      <vt:lpstr>Κατηγορία 1: Ενδυνάμωση της τοπικής οικονομίας </vt:lpstr>
      <vt:lpstr>Κατηγορία 2: Εκπαίδευση τοπικού πληθυσμού</vt:lpstr>
      <vt:lpstr>Κατηγορία 3: Ενδυνάμωση τοπικού κοινωνικού ιστού</vt:lpstr>
      <vt:lpstr>Κατηγορία 4: Βελτίωση ποιότητας ζωής τοπικού πληθυσμού</vt:lpstr>
      <vt:lpstr>Κατηγορία 5: Διατήρηση &amp; βελτίωση των πολιτιστικών στοιχείων</vt:lpstr>
      <vt:lpstr>Κατηγορία 6: Προστασία &amp; ανάδειξη φυσικού περιβάλλοντος </vt:lpstr>
      <vt:lpstr>Κατηγορία 7: Δικτύωση και συνεργασία</vt:lpstr>
      <vt:lpstr>Κατηγορία 8: Διατοπική &amp; Διακρατική συνεργασία</vt:lpstr>
      <vt:lpstr>Κατηγορία 9: Λειτουργικές δαπάνες και εμψύχωση τοπικού πληθυσμού </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Σαράντης Τρεβλόπουλος</dc:creator>
  <cp:lastModifiedBy>Γιώργος Μαυρουδής</cp:lastModifiedBy>
  <cp:revision>19</cp:revision>
  <cp:lastPrinted>2022-12-07T08:34:04Z</cp:lastPrinted>
  <dcterms:created xsi:type="dcterms:W3CDTF">2022-12-05T10:55:58Z</dcterms:created>
  <dcterms:modified xsi:type="dcterms:W3CDTF">2023-03-17T12:30:48Z</dcterms:modified>
</cp:coreProperties>
</file>